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sldIdLst>
    <p:sldId id="260" r:id="rId2"/>
    <p:sldId id="258" r:id="rId3"/>
    <p:sldId id="262" r:id="rId4"/>
    <p:sldId id="261" r:id="rId5"/>
    <p:sldId id="269" r:id="rId6"/>
    <p:sldId id="263" r:id="rId7"/>
    <p:sldId id="264" r:id="rId8"/>
    <p:sldId id="265" r:id="rId9"/>
    <p:sldId id="266" r:id="rId10"/>
    <p:sldId id="267" r:id="rId11"/>
    <p:sldId id="270" r:id="rId12"/>
    <p:sldId id="259" r:id="rId13"/>
  </p:sldIdLst>
  <p:sldSz cx="9144000" cy="5143500" type="screen16x9"/>
  <p:notesSz cx="6858000" cy="9144000"/>
  <p:defaultTextStyle>
    <a:defPPr>
      <a:defRPr lang="en-US"/>
    </a:defPPr>
    <a:lvl1pPr marL="0" algn="l" defTabSz="342846" rtl="0" eaLnBrk="1" latinLnBrk="0" hangingPunct="1">
      <a:defRPr sz="1349" kern="1200">
        <a:solidFill>
          <a:schemeClr val="tx1"/>
        </a:solidFill>
        <a:latin typeface="+mn-lt"/>
        <a:ea typeface="+mn-ea"/>
        <a:cs typeface="+mn-cs"/>
      </a:defRPr>
    </a:lvl1pPr>
    <a:lvl2pPr marL="342846" algn="l" defTabSz="342846" rtl="0" eaLnBrk="1" latinLnBrk="0" hangingPunct="1">
      <a:defRPr sz="1349" kern="1200">
        <a:solidFill>
          <a:schemeClr val="tx1"/>
        </a:solidFill>
        <a:latin typeface="+mn-lt"/>
        <a:ea typeface="+mn-ea"/>
        <a:cs typeface="+mn-cs"/>
      </a:defRPr>
    </a:lvl2pPr>
    <a:lvl3pPr marL="685692" algn="l" defTabSz="342846" rtl="0" eaLnBrk="1" latinLnBrk="0" hangingPunct="1">
      <a:defRPr sz="1349" kern="1200">
        <a:solidFill>
          <a:schemeClr val="tx1"/>
        </a:solidFill>
        <a:latin typeface="+mn-lt"/>
        <a:ea typeface="+mn-ea"/>
        <a:cs typeface="+mn-cs"/>
      </a:defRPr>
    </a:lvl3pPr>
    <a:lvl4pPr marL="1028538" algn="l" defTabSz="342846" rtl="0" eaLnBrk="1" latinLnBrk="0" hangingPunct="1">
      <a:defRPr sz="1349" kern="1200">
        <a:solidFill>
          <a:schemeClr val="tx1"/>
        </a:solidFill>
        <a:latin typeface="+mn-lt"/>
        <a:ea typeface="+mn-ea"/>
        <a:cs typeface="+mn-cs"/>
      </a:defRPr>
    </a:lvl4pPr>
    <a:lvl5pPr marL="1371384" algn="l" defTabSz="342846" rtl="0" eaLnBrk="1" latinLnBrk="0" hangingPunct="1">
      <a:defRPr sz="1349" kern="1200">
        <a:solidFill>
          <a:schemeClr val="tx1"/>
        </a:solidFill>
        <a:latin typeface="+mn-lt"/>
        <a:ea typeface="+mn-ea"/>
        <a:cs typeface="+mn-cs"/>
      </a:defRPr>
    </a:lvl5pPr>
    <a:lvl6pPr marL="1714229" algn="l" defTabSz="342846" rtl="0" eaLnBrk="1" latinLnBrk="0" hangingPunct="1">
      <a:defRPr sz="1349" kern="1200">
        <a:solidFill>
          <a:schemeClr val="tx1"/>
        </a:solidFill>
        <a:latin typeface="+mn-lt"/>
        <a:ea typeface="+mn-ea"/>
        <a:cs typeface="+mn-cs"/>
      </a:defRPr>
    </a:lvl6pPr>
    <a:lvl7pPr marL="2057076" algn="l" defTabSz="342846" rtl="0" eaLnBrk="1" latinLnBrk="0" hangingPunct="1">
      <a:defRPr sz="1349" kern="1200">
        <a:solidFill>
          <a:schemeClr val="tx1"/>
        </a:solidFill>
        <a:latin typeface="+mn-lt"/>
        <a:ea typeface="+mn-ea"/>
        <a:cs typeface="+mn-cs"/>
      </a:defRPr>
    </a:lvl7pPr>
    <a:lvl8pPr marL="2399922" algn="l" defTabSz="342846" rtl="0" eaLnBrk="1" latinLnBrk="0" hangingPunct="1">
      <a:defRPr sz="1349" kern="1200">
        <a:solidFill>
          <a:schemeClr val="tx1"/>
        </a:solidFill>
        <a:latin typeface="+mn-lt"/>
        <a:ea typeface="+mn-ea"/>
        <a:cs typeface="+mn-cs"/>
      </a:defRPr>
    </a:lvl8pPr>
    <a:lvl9pPr marL="2742767" algn="l" defTabSz="342846" rtl="0" eaLnBrk="1" latinLnBrk="0" hangingPunct="1">
      <a:defRPr sz="134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ar Salkinbay" initials="AS" lastIdx="0" clrIdx="0">
    <p:extLst>
      <p:ext uri="{19B8F6BF-5375-455C-9EA6-DF929625EA0E}">
        <p15:presenceInfo xmlns:p15="http://schemas.microsoft.com/office/powerpoint/2012/main" userId="84f7549209a93b4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50" d="100"/>
          <a:sy n="50" d="100"/>
        </p:scale>
        <p:origin x="58" y="10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ru-RU" smtClean="0"/>
              <a:t>Образец заголовка</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8635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8851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3606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85791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t>10/12/2021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7394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7999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629842" y="1878806"/>
            <a:ext cx="3868340" cy="276344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Content Placeholder 5"/>
          <p:cNvSpPr>
            <a:spLocks noGrp="1"/>
          </p:cNvSpPr>
          <p:nvPr>
            <p:ph sz="quarter" idx="4"/>
          </p:nvPr>
        </p:nvSpPr>
        <p:spPr>
          <a:xfrm>
            <a:off x="4629150" y="1878806"/>
            <a:ext cx="3887391" cy="276344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0977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7183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9946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ru-RU" smtClean="0"/>
              <a:t>Образец заголовка</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5872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10/12/2021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75881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48A87A34-81AB-432B-8DAE-1953F412C126}" type="datetimeFigureOut">
              <a:rPr lang="en-US" smtClean="0"/>
              <a:pPr/>
              <a:t>10/12/2021</a:t>
            </a:fld>
            <a:endParaRPr lang="en-US" dirty="0"/>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96077779"/>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8007867" y="136187"/>
            <a:ext cx="1012916" cy="962034"/>
          </a:xfrm>
          <a:prstGeom prst="rect">
            <a:avLst/>
          </a:prstGeom>
        </p:spPr>
      </p:pic>
      <p:sp>
        <p:nvSpPr>
          <p:cNvPr id="4" name="Прямоугольник 3"/>
          <p:cNvSpPr/>
          <p:nvPr/>
        </p:nvSpPr>
        <p:spPr>
          <a:xfrm>
            <a:off x="609604" y="458451"/>
            <a:ext cx="7116060" cy="3693319"/>
          </a:xfrm>
          <a:prstGeom prst="rect">
            <a:avLst/>
          </a:prstGeom>
        </p:spPr>
        <p:txBody>
          <a:bodyPr wrap="square">
            <a:spAutoFit/>
          </a:bodyPr>
          <a:lstStyle/>
          <a:p>
            <a:pPr algn="ctr"/>
            <a:r>
              <a:rPr lang="kk-KZ" sz="1800" b="1" dirty="0">
                <a:solidFill>
                  <a:srgbClr val="0070C0"/>
                </a:solidFill>
                <a:latin typeface="Arial" panose="020B0604020202020204" pitchFamily="34" charset="0"/>
                <a:cs typeface="Arial" panose="020B0604020202020204" pitchFamily="34" charset="0"/>
              </a:rPr>
              <a:t>ӘЛ-ФАРАБИ АТЫНДАҒЫ ҚАЗАҚ ҰЛТТЫҚ УНИВЕРСИТЕТІ</a:t>
            </a:r>
          </a:p>
          <a:p>
            <a:pPr algn="ctr"/>
            <a:endParaRPr lang="kk-KZ" sz="1800" b="1" dirty="0">
              <a:solidFill>
                <a:srgbClr val="0070C0"/>
              </a:solidFill>
              <a:latin typeface="Arial" panose="020B0604020202020204" pitchFamily="34" charset="0"/>
              <a:cs typeface="Arial" panose="020B0604020202020204" pitchFamily="34" charset="0"/>
            </a:endParaRPr>
          </a:p>
          <a:p>
            <a:pPr algn="ctr"/>
            <a:r>
              <a:rPr lang="kk-KZ" sz="1800" b="1" dirty="0">
                <a:solidFill>
                  <a:srgbClr val="0070C0"/>
                </a:solidFill>
                <a:latin typeface="Arial" panose="020B0604020202020204" pitchFamily="34" charset="0"/>
                <a:cs typeface="Arial" panose="020B0604020202020204" pitchFamily="34" charset="0"/>
              </a:rPr>
              <a:t>Филология және әлем тілдері факультеті</a:t>
            </a:r>
          </a:p>
          <a:p>
            <a:pPr algn="ctr"/>
            <a:endParaRPr lang="kk-KZ" sz="1800" b="1" dirty="0">
              <a:solidFill>
                <a:srgbClr val="0070C0"/>
              </a:solidFill>
              <a:latin typeface="Arial" panose="020B0604020202020204" pitchFamily="34" charset="0"/>
              <a:cs typeface="Arial" panose="020B0604020202020204" pitchFamily="34" charset="0"/>
            </a:endParaRPr>
          </a:p>
          <a:p>
            <a:pPr algn="ctr"/>
            <a:endParaRPr lang="kk-KZ" sz="1800" b="1" dirty="0">
              <a:solidFill>
                <a:srgbClr val="0070C0"/>
              </a:solidFill>
              <a:latin typeface="Arial" panose="020B0604020202020204" pitchFamily="34" charset="0"/>
              <a:cs typeface="Arial" panose="020B0604020202020204" pitchFamily="34" charset="0"/>
            </a:endParaRPr>
          </a:p>
          <a:p>
            <a:pPr algn="ctr"/>
            <a:endParaRPr lang="kk-KZ" sz="1800" b="1" dirty="0">
              <a:solidFill>
                <a:srgbClr val="0070C0"/>
              </a:solidFill>
              <a:latin typeface="Arial" panose="020B0604020202020204" pitchFamily="34" charset="0"/>
              <a:cs typeface="Arial" panose="020B0604020202020204" pitchFamily="34" charset="0"/>
            </a:endParaRPr>
          </a:p>
          <a:p>
            <a:pPr algn="ctr"/>
            <a:r>
              <a:rPr lang="kk-KZ" sz="1800" b="1" dirty="0">
                <a:solidFill>
                  <a:srgbClr val="0070C0"/>
                </a:solidFill>
                <a:latin typeface="Arial" panose="020B0604020202020204" pitchFamily="34" charset="0"/>
                <a:cs typeface="Arial" panose="020B0604020202020204" pitchFamily="34" charset="0"/>
              </a:rPr>
              <a:t>Қазіргі қазақ тілі сөзжасамы</a:t>
            </a:r>
          </a:p>
          <a:p>
            <a:pPr algn="ctr"/>
            <a:endParaRPr lang="kk-KZ" sz="1800" b="1" dirty="0">
              <a:solidFill>
                <a:srgbClr val="0070C0"/>
              </a:solidFill>
              <a:latin typeface="Arial" panose="020B0604020202020204" pitchFamily="34" charset="0"/>
              <a:cs typeface="Arial" panose="020B0604020202020204" pitchFamily="34" charset="0"/>
            </a:endParaRPr>
          </a:p>
          <a:p>
            <a:pPr algn="ctr"/>
            <a:endParaRPr lang="kk-KZ" sz="1800" b="1" dirty="0">
              <a:solidFill>
                <a:srgbClr val="0070C0"/>
              </a:solidFill>
              <a:latin typeface="Arial" panose="020B0604020202020204" pitchFamily="34" charset="0"/>
              <a:cs typeface="Arial" panose="020B0604020202020204" pitchFamily="34" charset="0"/>
            </a:endParaRPr>
          </a:p>
          <a:p>
            <a:pPr algn="ctr"/>
            <a:endParaRPr lang="ru-RU" sz="1800" b="1" dirty="0">
              <a:solidFill>
                <a:srgbClr val="0070C0"/>
              </a:solidFill>
              <a:latin typeface="Arial" panose="020B0604020202020204" pitchFamily="34" charset="0"/>
              <a:cs typeface="Arial" panose="020B0604020202020204" pitchFamily="34" charset="0"/>
            </a:endParaRPr>
          </a:p>
          <a:p>
            <a:pPr algn="ctr"/>
            <a:r>
              <a:rPr lang="kk-KZ" sz="1800" b="1" dirty="0">
                <a:solidFill>
                  <a:srgbClr val="002060"/>
                </a:solidFill>
                <a:latin typeface="Arial" panose="020B0604020202020204" pitchFamily="34" charset="0"/>
                <a:cs typeface="Arial" panose="020B0604020202020204" pitchFamily="34" charset="0"/>
              </a:rPr>
              <a:t>Дәріс жүргізуші</a:t>
            </a:r>
            <a:r>
              <a:rPr lang="kk-KZ" sz="1800" b="1">
                <a:solidFill>
                  <a:srgbClr val="0070C0"/>
                </a:solidFill>
                <a:latin typeface="Arial" panose="020B0604020202020204" pitchFamily="34" charset="0"/>
                <a:cs typeface="Arial" panose="020B0604020202020204" pitchFamily="34" charset="0"/>
              </a:rPr>
              <a:t>: </a:t>
            </a:r>
            <a:r>
              <a:rPr lang="kk-KZ" sz="1800" b="1" smtClean="0">
                <a:solidFill>
                  <a:srgbClr val="0070C0"/>
                </a:solidFill>
                <a:latin typeface="Arial" panose="020B0604020202020204" pitchFamily="34" charset="0"/>
                <a:cs typeface="Arial" panose="020B0604020202020204" pitchFamily="34" charset="0"/>
              </a:rPr>
              <a:t> САЛҚЫНБАЙ </a:t>
            </a:r>
            <a:r>
              <a:rPr lang="kk-KZ" sz="1800" b="1" dirty="0">
                <a:solidFill>
                  <a:srgbClr val="0070C0"/>
                </a:solidFill>
                <a:latin typeface="Arial" panose="020B0604020202020204" pitchFamily="34" charset="0"/>
                <a:cs typeface="Arial" panose="020B0604020202020204" pitchFamily="34" charset="0"/>
              </a:rPr>
              <a:t>АНАР БЕКМЫРЗАҚЫЗЫ </a:t>
            </a:r>
          </a:p>
          <a:p>
            <a:pPr algn="ctr"/>
            <a:r>
              <a:rPr lang="kk-KZ" sz="1800" b="1" dirty="0">
                <a:solidFill>
                  <a:srgbClr val="0070C0"/>
                </a:solidFill>
                <a:latin typeface="Arial" panose="020B0604020202020204" pitchFamily="34" charset="0"/>
                <a:cs typeface="Arial" panose="020B0604020202020204" pitchFamily="34" charset="0"/>
              </a:rPr>
              <a:t>филология ғылымдарының докторы, профессор</a:t>
            </a:r>
            <a:endParaRPr lang="ru-RU" sz="1800" b="1" dirty="0">
              <a:solidFill>
                <a:srgbClr val="0070C0"/>
              </a:solidFill>
              <a:latin typeface="Arial" panose="020B0604020202020204" pitchFamily="34" charset="0"/>
              <a:cs typeface="Arial" panose="020B0604020202020204" pitchFamily="34" charset="0"/>
            </a:endParaRPr>
          </a:p>
          <a:p>
            <a:r>
              <a:rPr lang="ru-RU" sz="1800" b="1" dirty="0">
                <a:solidFill>
                  <a:srgbClr val="0070C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126021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300920" y="0"/>
            <a:ext cx="5564220" cy="5285934"/>
          </a:xfrm>
          <a:prstGeom prst="rect">
            <a:avLst/>
          </a:prstGeom>
          <a:solidFill>
            <a:schemeClr val="accent4">
              <a:lumMod val="40000"/>
              <a:lumOff val="60000"/>
            </a:schemeClr>
          </a:solidFill>
        </p:spPr>
        <p:txBody>
          <a:bodyPr wrap="square">
            <a:spAutoFit/>
          </a:bodyPr>
          <a:lstStyle/>
          <a:p>
            <a:r>
              <a:rPr lang="kk-KZ" sz="1800" dirty="0" smtClean="0">
                <a:latin typeface="Arial" panose="020B0604020202020204" pitchFamily="34" charset="0"/>
                <a:ea typeface="Times New Roman" panose="02020603050405020304" pitchFamily="18" charset="0"/>
                <a:cs typeface="Arial" panose="020B0604020202020204" pitchFamily="34" charset="0"/>
              </a:rPr>
              <a:t> </a:t>
            </a:r>
            <a:r>
              <a:rPr lang="kk-KZ" sz="18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a:t>
            </a:r>
            <a:r>
              <a:rPr lang="kk-KZ" sz="1800" dirty="0">
                <a:solidFill>
                  <a:srgbClr val="0070C0"/>
                </a:solidFill>
                <a:latin typeface="Arial" panose="020B0604020202020204" pitchFamily="34" charset="0"/>
                <a:ea typeface="Times New Roman" panose="02020603050405020304" pitchFamily="18" charset="0"/>
                <a:cs typeface="Arial" panose="020B0604020202020204" pitchFamily="34" charset="0"/>
              </a:rPr>
              <a:t>Сөз тудыру – қазақ тілінің жеке саласы» атты мақаласында сөзжасамның орны мен рөлін айқындап, оны жеке тіл білімінің бір саласы ретінде зерттеудің маңызын, нысанын </a:t>
            </a:r>
            <a:r>
              <a:rPr lang="kk-KZ" sz="1800"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көрсеткен.  </a:t>
            </a:r>
          </a:p>
          <a:p>
            <a:r>
              <a:rPr lang="kk-KZ" sz="1800" dirty="0">
                <a:solidFill>
                  <a:srgbClr val="0070C0"/>
                </a:solidFill>
                <a:latin typeface="Arial" panose="020B0604020202020204" pitchFamily="34" charset="0"/>
                <a:cs typeface="Arial" panose="020B0604020202020204" pitchFamily="34" charset="0"/>
              </a:rPr>
              <a:t>1985 жылы Ғ. Қалиевтің «Қазақ говорларындағы диалектілік сөз тудыру</a:t>
            </a:r>
            <a:r>
              <a:rPr lang="kk-KZ" sz="1800" dirty="0" smtClean="0">
                <a:solidFill>
                  <a:srgbClr val="0070C0"/>
                </a:solidFill>
                <a:latin typeface="Arial" panose="020B0604020202020204" pitchFamily="34" charset="0"/>
                <a:cs typeface="Arial" panose="020B0604020202020204" pitchFamily="34" charset="0"/>
              </a:rPr>
              <a:t>» </a:t>
            </a:r>
            <a:r>
              <a:rPr lang="kk-KZ" sz="1800" dirty="0">
                <a:solidFill>
                  <a:srgbClr val="0070C0"/>
                </a:solidFill>
                <a:latin typeface="Arial" panose="020B0604020202020204" pitchFamily="34" charset="0"/>
                <a:cs typeface="Arial" panose="020B0604020202020204" pitchFamily="34" charset="0"/>
              </a:rPr>
              <a:t>атты </a:t>
            </a:r>
            <a:r>
              <a:rPr lang="kk-KZ" sz="1800" dirty="0" smtClean="0">
                <a:solidFill>
                  <a:srgbClr val="0070C0"/>
                </a:solidFill>
                <a:latin typeface="Arial" panose="020B0604020202020204" pitchFamily="34" charset="0"/>
                <a:cs typeface="Arial" panose="020B0604020202020204" pitchFamily="34" charset="0"/>
              </a:rPr>
              <a:t>зерттеуі </a:t>
            </a:r>
            <a:r>
              <a:rPr lang="kk-KZ" sz="1800" dirty="0">
                <a:solidFill>
                  <a:srgbClr val="0070C0"/>
                </a:solidFill>
                <a:latin typeface="Arial" panose="020B0604020202020204" pitchFamily="34" charset="0"/>
                <a:cs typeface="Arial" panose="020B0604020202020204" pitchFamily="34" charset="0"/>
              </a:rPr>
              <a:t>шығады. Мұнда сөзжасамның көптеген теориялық мәселелері қарастырылып, Қазақ тіл білімінде сөзжасамды жеке сала ретінде бөлу ұсынылып, жүйелі зерттеледі. </a:t>
            </a:r>
            <a:r>
              <a:rPr lang="kk-KZ" sz="1800" dirty="0" smtClean="0">
                <a:solidFill>
                  <a:srgbClr val="0070C0"/>
                </a:solidFill>
                <a:latin typeface="Arial" panose="020B0604020202020204" pitchFamily="34" charset="0"/>
                <a:cs typeface="Arial" panose="020B0604020202020204" pitchFamily="34" charset="0"/>
              </a:rPr>
              <a:t> Қазақ </a:t>
            </a:r>
            <a:r>
              <a:rPr lang="kk-KZ" sz="1800" dirty="0">
                <a:solidFill>
                  <a:srgbClr val="0070C0"/>
                </a:solidFill>
                <a:latin typeface="Arial" panose="020B0604020202020204" pitchFamily="34" charset="0"/>
                <a:cs typeface="Arial" panose="020B0604020202020204" pitchFamily="34" charset="0"/>
              </a:rPr>
              <a:t>говорларындағы сөз тудыру проблемалары мен оның әдеби тілге </a:t>
            </a:r>
            <a:r>
              <a:rPr lang="kk-KZ" sz="1800" dirty="0" smtClean="0">
                <a:solidFill>
                  <a:srgbClr val="0070C0"/>
                </a:solidFill>
                <a:latin typeface="Arial" panose="020B0604020202020204" pitchFamily="34" charset="0"/>
                <a:cs typeface="Arial" panose="020B0604020202020204" pitchFamily="34" charset="0"/>
              </a:rPr>
              <a:t>қатысы, </a:t>
            </a:r>
            <a:r>
              <a:rPr lang="kk-KZ" sz="1800" dirty="0">
                <a:solidFill>
                  <a:srgbClr val="0070C0"/>
                </a:solidFill>
                <a:latin typeface="Arial" panose="020B0604020202020204" pitchFamily="34" charset="0"/>
                <a:cs typeface="Arial" panose="020B0604020202020204" pitchFamily="34" charset="0"/>
              </a:rPr>
              <a:t>сөзжасамның теориялық мәселелері – сөз тудырушы негіздер мен олардың сөзжасамға қатысы, сөзжасам типтерінің жасалу ерекшеліктері, сөзжасамдық тәсілдер, сөзжасамдық сөздік құрам мен грамматикалық құрылысқа қатысы жөніндегі мәселелер тұжырымды шешімін табады. </a:t>
            </a:r>
            <a:endParaRPr lang="ru-RU" sz="1800" dirty="0">
              <a:solidFill>
                <a:srgbClr val="0070C0"/>
              </a:solidFill>
              <a:latin typeface="Arial" panose="020B0604020202020204" pitchFamily="34" charset="0"/>
              <a:cs typeface="Arial" panose="020B0604020202020204" pitchFamily="34" charset="0"/>
            </a:endParaRPr>
          </a:p>
          <a:p>
            <a:endParaRPr lang="ru-RU" dirty="0"/>
          </a:p>
        </p:txBody>
      </p:sp>
      <p:pic>
        <p:nvPicPr>
          <p:cNvPr id="5" name="Рисунок 4"/>
          <p:cNvPicPr>
            <a:picLocks noChangeAspect="1"/>
          </p:cNvPicPr>
          <p:nvPr/>
        </p:nvPicPr>
        <p:blipFill>
          <a:blip r:embed="rId2"/>
          <a:stretch>
            <a:fillRect/>
          </a:stretch>
        </p:blipFill>
        <p:spPr>
          <a:xfrm>
            <a:off x="-479899" y="1225685"/>
            <a:ext cx="3871609" cy="2730232"/>
          </a:xfrm>
          <a:prstGeom prst="rect">
            <a:avLst/>
          </a:prstGeom>
        </p:spPr>
      </p:pic>
      <p:sp>
        <p:nvSpPr>
          <p:cNvPr id="6" name="TextBox 5"/>
          <p:cNvSpPr txBox="1"/>
          <p:nvPr/>
        </p:nvSpPr>
        <p:spPr>
          <a:xfrm>
            <a:off x="434502" y="4221804"/>
            <a:ext cx="2328153" cy="369332"/>
          </a:xfrm>
          <a:prstGeom prst="rect">
            <a:avLst/>
          </a:prstGeom>
          <a:noFill/>
        </p:spPr>
        <p:txBody>
          <a:bodyPr wrap="square" rtlCol="0">
            <a:spAutoFit/>
          </a:bodyPr>
          <a:lstStyle/>
          <a:p>
            <a:r>
              <a:rPr lang="kk-KZ" sz="1800" dirty="0" smtClean="0">
                <a:latin typeface="Arial" panose="020B0604020202020204" pitchFamily="34" charset="0"/>
                <a:cs typeface="Arial" panose="020B0604020202020204" pitchFamily="34" charset="0"/>
              </a:rPr>
              <a:t>Ғ.Қ.Қалиев</a:t>
            </a:r>
            <a:endParaRPr lang="ru-RU"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5396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2084" y="207523"/>
            <a:ext cx="5593405" cy="3693319"/>
          </a:xfrm>
          <a:prstGeom prst="rect">
            <a:avLst/>
          </a:prstGeom>
          <a:solidFill>
            <a:schemeClr val="accent4">
              <a:lumMod val="20000"/>
              <a:lumOff val="80000"/>
            </a:schemeClr>
          </a:solidFill>
        </p:spPr>
        <p:txBody>
          <a:bodyPr wrap="square">
            <a:spAutoFit/>
          </a:bodyPr>
          <a:lstStyle/>
          <a:p>
            <a:r>
              <a:rPr lang="ru-RU" sz="1800" dirty="0" smtClean="0">
                <a:solidFill>
                  <a:srgbClr val="0070C0"/>
                </a:solidFill>
                <a:latin typeface="Arial" panose="020B0604020202020204" pitchFamily="34" charset="0"/>
                <a:cs typeface="Arial" panose="020B0604020202020204" pitchFamily="34" charset="0"/>
              </a:rPr>
              <a:t>Н. </a:t>
            </a:r>
            <a:r>
              <a:rPr lang="kk-KZ" sz="1800" dirty="0" smtClean="0">
                <a:solidFill>
                  <a:srgbClr val="0070C0"/>
                </a:solidFill>
                <a:latin typeface="Arial" panose="020B0604020202020204" pitchFamily="34" charset="0"/>
                <a:cs typeface="Arial" panose="020B0604020202020204" pitchFamily="34" charset="0"/>
              </a:rPr>
              <a:t>Оралбаеваның</a:t>
            </a:r>
            <a:r>
              <a:rPr lang="ru-RU" sz="1800" dirty="0" smtClean="0">
                <a:solidFill>
                  <a:srgbClr val="0070C0"/>
                </a:solidFill>
                <a:latin typeface="Arial" panose="020B0604020202020204" pitchFamily="34" charset="0"/>
                <a:cs typeface="Arial" panose="020B0604020202020204" pitchFamily="34" charset="0"/>
              </a:rPr>
              <a:t> </a:t>
            </a:r>
            <a:r>
              <a:rPr lang="kk-KZ" sz="1800" dirty="0" smtClean="0">
                <a:solidFill>
                  <a:srgbClr val="0070C0"/>
                </a:solidFill>
                <a:latin typeface="Arial" panose="020B0604020202020204" pitchFamily="34" charset="0"/>
                <a:cs typeface="Arial" panose="020B0604020202020204" pitchFamily="34" charset="0"/>
              </a:rPr>
              <a:t>«Қазіргі қазақ тіліндегі сан есімнің сөзжасам жүйесі» монографиясы жарыққа шығады. Н. Оралбаева еңбегінде қазақ тілі білімінің сөзжасам жүйесіндегі кейбір теориялық қисындарды айқындап, алғаш рет әдеби тілдегі сан есімнің сөзжасамдық қалыбын көрсетті. Сан есім сөзжасамының аналитикалық және синтетикалық тәсілдері арқылы жүзеге асатынын нақтылы дәлелдермен жазды. Күрделі сандардың тірек сыңарын айқындау арқылы сөзжасамдағы сыңарлардың мағыналық шегінің арақатынасын анықтайды</a:t>
            </a:r>
            <a:r>
              <a:rPr lang="ru-RU" sz="1800" dirty="0" smtClean="0">
                <a:solidFill>
                  <a:srgbClr val="0070C0"/>
                </a:solidFill>
                <a:latin typeface="Arial" panose="020B0604020202020204" pitchFamily="34" charset="0"/>
                <a:cs typeface="Arial" panose="020B0604020202020204" pitchFamily="34" charset="0"/>
              </a:rPr>
              <a:t>. </a:t>
            </a:r>
            <a:r>
              <a:rPr lang="kk-KZ" sz="1800" dirty="0" smtClean="0">
                <a:solidFill>
                  <a:srgbClr val="0070C0"/>
                </a:solidFill>
                <a:latin typeface="Arial" panose="020B0604020202020204" pitchFamily="34" charset="0"/>
                <a:cs typeface="Arial" panose="020B0604020202020204" pitchFamily="34" charset="0"/>
              </a:rPr>
              <a:t>Кейін ғалым «Қазақ тілі сөзжасамы» оқулығын жазды.</a:t>
            </a:r>
            <a:endParaRPr lang="ru-RU" sz="1800" dirty="0">
              <a:solidFill>
                <a:srgbClr val="0070C0"/>
              </a:solidFill>
              <a:latin typeface="Arial" panose="020B0604020202020204" pitchFamily="34" charset="0"/>
              <a:cs typeface="Arial" panose="020B0604020202020204" pitchFamily="34" charset="0"/>
            </a:endParaRPr>
          </a:p>
        </p:txBody>
      </p:sp>
      <p:pic>
        <p:nvPicPr>
          <p:cNvPr id="3" name="Рисунок 2"/>
          <p:cNvPicPr>
            <a:picLocks noChangeAspect="1"/>
          </p:cNvPicPr>
          <p:nvPr/>
        </p:nvPicPr>
        <p:blipFill>
          <a:blip r:embed="rId2"/>
          <a:stretch>
            <a:fillRect/>
          </a:stretch>
        </p:blipFill>
        <p:spPr>
          <a:xfrm>
            <a:off x="394275" y="707484"/>
            <a:ext cx="2394321" cy="3021452"/>
          </a:xfrm>
          <a:prstGeom prst="rect">
            <a:avLst/>
          </a:prstGeom>
        </p:spPr>
      </p:pic>
      <p:sp>
        <p:nvSpPr>
          <p:cNvPr id="4" name="TextBox 3"/>
          <p:cNvSpPr txBox="1"/>
          <p:nvPr/>
        </p:nvSpPr>
        <p:spPr>
          <a:xfrm>
            <a:off x="394275" y="3848852"/>
            <a:ext cx="2452687" cy="369332"/>
          </a:xfrm>
          <a:prstGeom prst="rect">
            <a:avLst/>
          </a:prstGeom>
          <a:noFill/>
        </p:spPr>
        <p:txBody>
          <a:bodyPr wrap="square" rtlCol="0">
            <a:spAutoFit/>
          </a:bodyPr>
          <a:lstStyle/>
          <a:p>
            <a:r>
              <a:rPr lang="kk-KZ" sz="1800" dirty="0" smtClean="0">
                <a:latin typeface="Arial" panose="020B0604020202020204" pitchFamily="34" charset="0"/>
                <a:cs typeface="Arial" panose="020B0604020202020204" pitchFamily="34" charset="0"/>
              </a:rPr>
              <a:t>Н. Оралбаева</a:t>
            </a:r>
            <a:endParaRPr lang="ru-RU"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9060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a:xfrm>
            <a:off x="3366655" y="248183"/>
            <a:ext cx="3127664" cy="589601"/>
          </a:xfrm>
        </p:spPr>
        <p:txBody>
          <a:bodyPr>
            <a:normAutofit/>
          </a:bodyPr>
          <a:lstStyle/>
          <a:p>
            <a:r>
              <a:rPr lang="kk-KZ" sz="1800" b="1" dirty="0" smtClean="0"/>
              <a:t> </a:t>
            </a:r>
            <a:endParaRPr lang="ru-RU" sz="1800" b="1" dirty="0"/>
          </a:p>
        </p:txBody>
      </p:sp>
      <p:sp>
        <p:nvSpPr>
          <p:cNvPr id="7" name="Подзаголовок 6"/>
          <p:cNvSpPr>
            <a:spLocks noGrp="1"/>
          </p:cNvSpPr>
          <p:nvPr>
            <p:ph type="subTitle" idx="1"/>
          </p:nvPr>
        </p:nvSpPr>
        <p:spPr>
          <a:xfrm>
            <a:off x="-1" y="-1"/>
            <a:ext cx="9019309" cy="4582391"/>
          </a:xfrm>
          <a:solidFill>
            <a:schemeClr val="accent6">
              <a:lumMod val="60000"/>
              <a:lumOff val="40000"/>
            </a:schemeClr>
          </a:solidFill>
        </p:spPr>
        <p:txBody>
          <a:bodyPr>
            <a:noAutofit/>
          </a:bodyPr>
          <a:lstStyle/>
          <a:p>
            <a:r>
              <a:rPr lang="kk-KZ" b="1" dirty="0" smtClean="0">
                <a:latin typeface="Arial" panose="020B0604020202020204" pitchFamily="34" charset="0"/>
                <a:cs typeface="Arial" panose="020B0604020202020204" pitchFamily="34" charset="0"/>
              </a:rPr>
              <a:t>Дәрісте пайдаланған материалдар</a:t>
            </a:r>
            <a:r>
              <a:rPr lang="kk-KZ" dirty="0" smtClean="0">
                <a:latin typeface="Arial" panose="020B0604020202020204" pitchFamily="34" charset="0"/>
                <a:cs typeface="Arial" panose="020B0604020202020204" pitchFamily="34" charset="0"/>
              </a:rPr>
              <a:t>: </a:t>
            </a:r>
          </a:p>
          <a:p>
            <a:endParaRPr lang="ru-RU" dirty="0">
              <a:latin typeface="Arial" panose="020B0604020202020204" pitchFamily="34" charset="0"/>
              <a:cs typeface="Arial" panose="020B0604020202020204" pitchFamily="34" charset="0"/>
            </a:endParaRPr>
          </a:p>
          <a:p>
            <a:pPr marL="342900" indent="-342900" algn="l">
              <a:buFont typeface="+mj-lt"/>
              <a:buAutoNum type="arabicPeriod"/>
            </a:pPr>
            <a:r>
              <a:rPr lang="en-US" dirty="0" smtClean="0">
                <a:latin typeface="Arial" panose="020B0604020202020204" pitchFamily="34" charset="0"/>
                <a:cs typeface="Arial" panose="020B0604020202020204" pitchFamily="34" charset="0"/>
              </a:rPr>
              <a:t>https</a:t>
            </a:r>
            <a:r>
              <a:rPr lang="en-US" dirty="0">
                <a:latin typeface="Arial" panose="020B0604020202020204" pitchFamily="34" charset="0"/>
                <a:cs typeface="Arial" panose="020B0604020202020204" pitchFamily="34" charset="0"/>
              </a:rPr>
              <a:t>://kitap.kz/book/tarikhi-szzhasam https://</a:t>
            </a:r>
            <a:r>
              <a:rPr lang="en-US" dirty="0" smtClean="0">
                <a:latin typeface="Arial" panose="020B0604020202020204" pitchFamily="34" charset="0"/>
                <a:cs typeface="Arial" panose="020B0604020202020204" pitchFamily="34" charset="0"/>
              </a:rPr>
              <a:t>elibrary.ru/item.</a:t>
            </a:r>
            <a:endParaRPr lang="ru-RU" dirty="0">
              <a:latin typeface="Arial" panose="020B0604020202020204" pitchFamily="34" charset="0"/>
              <a:cs typeface="Arial" panose="020B0604020202020204" pitchFamily="34" charset="0"/>
            </a:endParaRPr>
          </a:p>
          <a:p>
            <a:pPr marL="342900" indent="-342900" algn="l">
              <a:buFont typeface="+mj-lt"/>
              <a:buAutoNum type="arabicPeriod"/>
            </a:pPr>
            <a:r>
              <a:rPr lang="en-US" dirty="0" smtClean="0">
                <a:latin typeface="Arial" panose="020B0604020202020204" pitchFamily="34" charset="0"/>
                <a:cs typeface="Arial" panose="020B0604020202020204" pitchFamily="34" charset="0"/>
              </a:rPr>
              <a:t>scholar.google.com</a:t>
            </a:r>
            <a:endParaRPr lang="kk-KZ" dirty="0" smtClean="0">
              <a:latin typeface="Arial" panose="020B0604020202020204" pitchFamily="34" charset="0"/>
              <a:cs typeface="Arial" panose="020B0604020202020204" pitchFamily="34" charset="0"/>
            </a:endParaRPr>
          </a:p>
          <a:p>
            <a:pPr marL="342900" lvl="0" indent="-342900" algn="l">
              <a:buFont typeface="+mj-lt"/>
              <a:buAutoNum type="arabicPeriod"/>
            </a:pPr>
            <a:r>
              <a:rPr lang="kk-KZ" dirty="0" smtClean="0">
                <a:latin typeface="Arial" panose="020B0604020202020204" pitchFamily="34" charset="0"/>
                <a:cs typeface="Arial" panose="020B0604020202020204" pitchFamily="34" charset="0"/>
              </a:rPr>
              <a:t>Оралбаева Н. Қазақ тілінің сөзжасам жүйесі. – Алматы, 2012.</a:t>
            </a:r>
            <a:endParaRPr lang="ru-RU" dirty="0" smtClean="0">
              <a:latin typeface="Arial" panose="020B0604020202020204" pitchFamily="34" charset="0"/>
              <a:cs typeface="Arial" panose="020B0604020202020204" pitchFamily="34" charset="0"/>
            </a:endParaRPr>
          </a:p>
          <a:p>
            <a:pPr marL="342900" lvl="0" indent="-342900" algn="l">
              <a:buFont typeface="+mj-lt"/>
              <a:buAutoNum type="arabicPeriod"/>
            </a:pPr>
            <a:r>
              <a:rPr lang="kk-KZ" dirty="0" smtClean="0">
                <a:latin typeface="Arial" panose="020B0604020202020204" pitchFamily="34" charset="0"/>
                <a:cs typeface="Arial" panose="020B0604020202020204" pitchFamily="34" charset="0"/>
              </a:rPr>
              <a:t>Салқынбай А.Б. Қазақ тілінің сөзжасам сөздігі. – Алматы, 2018.</a:t>
            </a:r>
            <a:endParaRPr lang="ru-RU" dirty="0" smtClean="0">
              <a:latin typeface="Arial" panose="020B0604020202020204" pitchFamily="34" charset="0"/>
              <a:cs typeface="Arial" panose="020B0604020202020204" pitchFamily="34" charset="0"/>
            </a:endParaRPr>
          </a:p>
          <a:p>
            <a:pPr marL="342900" lvl="0" indent="-342900" algn="l">
              <a:buFont typeface="+mj-lt"/>
              <a:buAutoNum type="arabicPeriod"/>
            </a:pPr>
            <a:r>
              <a:rPr lang="kk-KZ" dirty="0" smtClean="0">
                <a:latin typeface="Arial" panose="020B0604020202020204" pitchFamily="34" charset="0"/>
                <a:cs typeface="Arial" panose="020B0604020202020204" pitchFamily="34" charset="0"/>
              </a:rPr>
              <a:t>Қазіргі қазақ тілінің сөзжасам жүйесі. - Алматы: Ғылым, 1989.</a:t>
            </a:r>
            <a:endParaRPr lang="ru-RU" dirty="0" smtClean="0">
              <a:latin typeface="Arial" panose="020B0604020202020204" pitchFamily="34" charset="0"/>
              <a:cs typeface="Arial" panose="020B0604020202020204" pitchFamily="34" charset="0"/>
            </a:endParaRPr>
          </a:p>
          <a:p>
            <a:pPr marL="342900" lvl="0" indent="-342900" algn="l">
              <a:buFont typeface="+mj-lt"/>
              <a:buAutoNum type="arabicPeriod"/>
            </a:pPr>
            <a:r>
              <a:rPr lang="kk-KZ" dirty="0" smtClean="0">
                <a:latin typeface="Arial" panose="020B0604020202020204" pitchFamily="34" charset="0"/>
                <a:cs typeface="Arial" panose="020B0604020202020204" pitchFamily="34" charset="0"/>
              </a:rPr>
              <a:t>Салқынбай А.Б. Тарихи сөзжасам. - Алматы. 2018.</a:t>
            </a:r>
            <a:endParaRPr lang="ru-RU" dirty="0" smtClean="0">
              <a:latin typeface="Arial" panose="020B0604020202020204" pitchFamily="34" charset="0"/>
              <a:cs typeface="Arial" panose="020B0604020202020204" pitchFamily="34" charset="0"/>
            </a:endParaRPr>
          </a:p>
          <a:p>
            <a:pPr marL="342900" lvl="0" indent="-342900" algn="l">
              <a:buFont typeface="+mj-lt"/>
              <a:buAutoNum type="arabicPeriod"/>
            </a:pPr>
            <a:r>
              <a:rPr lang="kk-KZ" dirty="0" smtClean="0">
                <a:latin typeface="Arial" panose="020B0604020202020204" pitchFamily="34" charset="0"/>
                <a:cs typeface="Arial" panose="020B0604020202020204" pitchFamily="34" charset="0"/>
              </a:rPr>
              <a:t>Салқынбай А.Б. Қазақ тілі сөзжасамы. – Алматы, Қазақ университеті. 2012. </a:t>
            </a:r>
            <a:endParaRPr lang="ru-RU" dirty="0" smtClean="0">
              <a:latin typeface="Arial" panose="020B0604020202020204" pitchFamily="34" charset="0"/>
              <a:cs typeface="Arial" panose="020B0604020202020204" pitchFamily="34" charset="0"/>
            </a:endParaRPr>
          </a:p>
          <a:p>
            <a:pPr marL="342900" indent="-342900">
              <a:buFont typeface="+mj-lt"/>
              <a:buAutoNum type="arabicPeriod"/>
            </a:pP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2805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80323" y="670200"/>
            <a:ext cx="7563677" cy="4638386"/>
          </a:xfrm>
          <a:prstGeom prst="rect">
            <a:avLst/>
          </a:prstGeom>
        </p:spPr>
        <p:txBody>
          <a:bodyPr wrap="square">
            <a:spAutoFit/>
          </a:bodyPr>
          <a:lstStyle/>
          <a:p>
            <a:r>
              <a:rPr lang="ru-RU" sz="1800" dirty="0" smtClean="0">
                <a:latin typeface="Arial" panose="020B0604020202020204" pitchFamily="34" charset="0"/>
                <a:cs typeface="Arial" panose="020B0604020202020204" pitchFamily="34" charset="0"/>
              </a:rPr>
              <a:t>      </a:t>
            </a:r>
          </a:p>
          <a:p>
            <a:endParaRPr lang="ru-RU" sz="2000" b="1" dirty="0" smtClean="0">
              <a:solidFill>
                <a:srgbClr val="0070C0"/>
              </a:solidFill>
              <a:latin typeface="Arial" panose="020B0604020202020204" pitchFamily="34" charset="0"/>
              <a:cs typeface="Arial" panose="020B0604020202020204" pitchFamily="34" charset="0"/>
            </a:endParaRPr>
          </a:p>
          <a:p>
            <a:endParaRPr lang="ru-RU" sz="2000" b="1" dirty="0">
              <a:solidFill>
                <a:srgbClr val="0070C0"/>
              </a:solidFill>
              <a:latin typeface="Arial" panose="020B0604020202020204" pitchFamily="34" charset="0"/>
              <a:cs typeface="Arial" panose="020B0604020202020204" pitchFamily="34" charset="0"/>
            </a:endParaRPr>
          </a:p>
          <a:p>
            <a:endParaRPr lang="kk-KZ" sz="2000" b="1" dirty="0" smtClean="0">
              <a:latin typeface="Arial" panose="020B0604020202020204" pitchFamily="34" charset="0"/>
              <a:cs typeface="Arial" panose="020B0604020202020204" pitchFamily="34" charset="0"/>
            </a:endParaRPr>
          </a:p>
          <a:p>
            <a:r>
              <a:rPr lang="kk-KZ" sz="2000" b="1" dirty="0" smtClean="0">
                <a:solidFill>
                  <a:schemeClr val="accent1"/>
                </a:solidFill>
                <a:latin typeface="Arial" panose="020B0604020202020204" pitchFamily="34" charset="0"/>
                <a:cs typeface="Arial" panose="020B0604020202020204" pitchFamily="34" charset="0"/>
              </a:rPr>
              <a:t>Тақырып 1.1</a:t>
            </a:r>
            <a:r>
              <a:rPr lang="kk-KZ" sz="2000" b="1" dirty="0" smtClean="0">
                <a:latin typeface="Arial" panose="020B0604020202020204" pitchFamily="34" charset="0"/>
                <a:cs typeface="Arial" panose="020B0604020202020204" pitchFamily="34" charset="0"/>
              </a:rPr>
              <a:t>. «</a:t>
            </a:r>
            <a:r>
              <a:rPr lang="ru-RU" sz="2000" b="1" dirty="0" smtClean="0">
                <a:latin typeface="Arial" panose="020B0604020202020204" pitchFamily="34" charset="0"/>
                <a:cs typeface="Arial" panose="020B0604020202020204" pitchFamily="34" charset="0"/>
              </a:rPr>
              <a:t>Қ</a:t>
            </a:r>
            <a:r>
              <a:rPr lang="kk-KZ" sz="2000" b="1" dirty="0" err="1" smtClean="0">
                <a:latin typeface="Arial" panose="020B0604020202020204" pitchFamily="34" charset="0"/>
                <a:cs typeface="Arial" panose="020B0604020202020204" pitchFamily="34" charset="0"/>
              </a:rPr>
              <a:t>азақ</a:t>
            </a:r>
            <a:r>
              <a:rPr lang="kk-KZ" sz="2000" b="1" dirty="0" smtClean="0">
                <a:latin typeface="Arial" panose="020B0604020202020204" pitchFamily="34" charset="0"/>
                <a:cs typeface="Arial" panose="020B0604020202020204" pitchFamily="34" charset="0"/>
              </a:rPr>
              <a:t> </a:t>
            </a:r>
            <a:r>
              <a:rPr lang="kk-KZ" sz="2000" b="1" dirty="0">
                <a:latin typeface="Arial" panose="020B0604020202020204" pitchFamily="34" charset="0"/>
                <a:cs typeface="Arial" panose="020B0604020202020204" pitchFamily="34" charset="0"/>
              </a:rPr>
              <a:t>тілі сөзжасамы» пәні,  зерттеу нысаны, зерттелуі. Өзге пәндермен </a:t>
            </a:r>
            <a:r>
              <a:rPr lang="kk-KZ" sz="2000" b="1" dirty="0" smtClean="0">
                <a:latin typeface="Arial" panose="020B0604020202020204" pitchFamily="34" charset="0"/>
                <a:cs typeface="Arial" panose="020B0604020202020204" pitchFamily="34" charset="0"/>
              </a:rPr>
              <a:t>байланысы.</a:t>
            </a:r>
            <a:endParaRPr lang="ru-RU" sz="2000" b="1" dirty="0">
              <a:latin typeface="Arial" panose="020B0604020202020204" pitchFamily="34" charset="0"/>
              <a:cs typeface="Arial" panose="020B0604020202020204" pitchFamily="34" charset="0"/>
            </a:endParaRPr>
          </a:p>
          <a:p>
            <a:endParaRPr lang="kk-KZ" sz="2000" b="1" dirty="0" smtClean="0">
              <a:solidFill>
                <a:srgbClr val="0070C0"/>
              </a:solidFill>
              <a:latin typeface="Arial" panose="020B0604020202020204" pitchFamily="34" charset="0"/>
              <a:cs typeface="Arial" panose="020B0604020202020204" pitchFamily="34" charset="0"/>
            </a:endParaRPr>
          </a:p>
          <a:p>
            <a:endParaRPr lang="kk-KZ" sz="2000" b="1" dirty="0">
              <a:solidFill>
                <a:srgbClr val="0070C0"/>
              </a:solidFill>
              <a:latin typeface="Arial" panose="020B0604020202020204" pitchFamily="34" charset="0"/>
              <a:cs typeface="Arial" panose="020B0604020202020204" pitchFamily="34" charset="0"/>
            </a:endParaRPr>
          </a:p>
          <a:p>
            <a:endParaRPr lang="ru-RU" sz="2000" b="1" dirty="0">
              <a:solidFill>
                <a:srgbClr val="0070C0"/>
              </a:solidFill>
              <a:latin typeface="Arial" panose="020B0604020202020204" pitchFamily="34" charset="0"/>
              <a:cs typeface="Arial" panose="020B0604020202020204" pitchFamily="34" charset="0"/>
            </a:endParaRPr>
          </a:p>
          <a:p>
            <a:endParaRPr lang="ru-RU" sz="2000" b="1" dirty="0" smtClean="0">
              <a:solidFill>
                <a:srgbClr val="0070C0"/>
              </a:solidFill>
              <a:latin typeface="Arial" panose="020B0604020202020204" pitchFamily="34" charset="0"/>
              <a:cs typeface="Arial" panose="020B0604020202020204" pitchFamily="34" charset="0"/>
            </a:endParaRPr>
          </a:p>
          <a:p>
            <a:endParaRPr lang="kk-KZ" sz="2000" b="1" dirty="0">
              <a:latin typeface="Arial" panose="020B0604020202020204" pitchFamily="34" charset="0"/>
              <a:cs typeface="Arial" panose="020B0604020202020204" pitchFamily="34" charset="0"/>
            </a:endParaRPr>
          </a:p>
          <a:p>
            <a:endParaRPr lang="kk-KZ" sz="2000" b="1" dirty="0" smtClean="0">
              <a:latin typeface="Arial" panose="020B0604020202020204" pitchFamily="34" charset="0"/>
              <a:cs typeface="Arial" panose="020B0604020202020204" pitchFamily="34" charset="0"/>
            </a:endParaRPr>
          </a:p>
          <a:p>
            <a:endParaRPr lang="kk-KZ" sz="638" dirty="0"/>
          </a:p>
          <a:p>
            <a:endParaRPr lang="kk-KZ" sz="638" dirty="0" smtClean="0"/>
          </a:p>
          <a:p>
            <a:endParaRPr lang="kk-KZ" sz="638" dirty="0"/>
          </a:p>
          <a:p>
            <a:endParaRPr lang="kk-KZ" sz="638" dirty="0" smtClean="0"/>
          </a:p>
          <a:p>
            <a:endParaRPr lang="kk-KZ" sz="638" dirty="0"/>
          </a:p>
          <a:p>
            <a:endParaRPr lang="kk-KZ" sz="638" dirty="0" smtClean="0"/>
          </a:p>
          <a:p>
            <a:endParaRPr lang="kk-KZ" sz="638" dirty="0"/>
          </a:p>
          <a:p>
            <a:r>
              <a:rPr lang="kk-KZ" sz="638" dirty="0" smtClean="0"/>
              <a:t>   </a:t>
            </a:r>
            <a:endParaRPr lang="ru-RU" sz="800" b="1" dirty="0">
              <a:latin typeface="Arial" panose="020B0604020202020204" pitchFamily="34" charset="0"/>
              <a:cs typeface="Arial" panose="020B0604020202020204" pitchFamily="34" charset="0"/>
            </a:endParaRPr>
          </a:p>
          <a:p>
            <a:endParaRPr lang="ru-RU" sz="638" dirty="0"/>
          </a:p>
        </p:txBody>
      </p:sp>
      <p:pic>
        <p:nvPicPr>
          <p:cNvPr id="3" name="Рисунок 2"/>
          <p:cNvPicPr>
            <a:picLocks noChangeAspect="1"/>
          </p:cNvPicPr>
          <p:nvPr/>
        </p:nvPicPr>
        <p:blipFill>
          <a:blip r:embed="rId2"/>
          <a:stretch>
            <a:fillRect/>
          </a:stretch>
        </p:blipFill>
        <p:spPr>
          <a:xfrm>
            <a:off x="8125839" y="0"/>
            <a:ext cx="964238" cy="915801"/>
          </a:xfrm>
          <a:prstGeom prst="rect">
            <a:avLst/>
          </a:prstGeom>
        </p:spPr>
      </p:pic>
      <p:sp>
        <p:nvSpPr>
          <p:cNvPr id="4" name="Прямоугольник 3"/>
          <p:cNvSpPr/>
          <p:nvPr/>
        </p:nvSpPr>
        <p:spPr>
          <a:xfrm>
            <a:off x="1635125" y="163840"/>
            <a:ext cx="5810704" cy="307777"/>
          </a:xfrm>
          <a:prstGeom prst="rect">
            <a:avLst/>
          </a:prstGeom>
        </p:spPr>
        <p:txBody>
          <a:bodyPr wrap="square">
            <a:spAutoFit/>
          </a:bodyPr>
          <a:lstStyle/>
          <a:p>
            <a:r>
              <a:rPr lang="kk-KZ" sz="1400" b="1" dirty="0">
                <a:solidFill>
                  <a:schemeClr val="accent1"/>
                </a:solidFill>
                <a:latin typeface="Arial" panose="020B0604020202020204" pitchFamily="34" charset="0"/>
                <a:cs typeface="Arial" panose="020B0604020202020204" pitchFamily="34" charset="0"/>
              </a:rPr>
              <a:t>1-МОДУЛЬ. </a:t>
            </a:r>
            <a:r>
              <a:rPr lang="kk-KZ" sz="1400" b="1" dirty="0">
                <a:latin typeface="Arial" panose="020B0604020202020204" pitchFamily="34" charset="0"/>
                <a:cs typeface="Arial" panose="020B0604020202020204" pitchFamily="34" charset="0"/>
              </a:rPr>
              <a:t>Қазақ сөзжасамы және атаудың уәжділігі</a:t>
            </a:r>
            <a:endParaRPr lang="ru-RU"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1354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Прямоугольник 14"/>
          <p:cNvSpPr/>
          <p:nvPr/>
        </p:nvSpPr>
        <p:spPr>
          <a:xfrm>
            <a:off x="602917" y="1778794"/>
            <a:ext cx="1447339" cy="1707357"/>
          </a:xfrm>
          <a:prstGeom prst="rect">
            <a:avLst/>
          </a:prstGeom>
          <a:solidFill>
            <a:schemeClr val="accent6">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vert="horz" rtlCol="0" anchor="ctr"/>
          <a:lstStyle/>
          <a:p>
            <a:r>
              <a:rPr lang="kk-KZ" sz="1800" dirty="0" smtClean="0">
                <a:latin typeface="Arial" panose="020B0604020202020204" pitchFamily="34" charset="0"/>
                <a:cs typeface="Arial" panose="020B0604020202020204" pitchFamily="34" charset="0"/>
              </a:rPr>
              <a:t>Сөзжасам  нысандары</a:t>
            </a:r>
            <a:endParaRPr lang="ru-RU" sz="1800" dirty="0">
              <a:latin typeface="Arial" panose="020B0604020202020204" pitchFamily="34" charset="0"/>
              <a:cs typeface="Arial" panose="020B0604020202020204" pitchFamily="34" charset="0"/>
            </a:endParaRPr>
          </a:p>
        </p:txBody>
      </p:sp>
      <p:sp>
        <p:nvSpPr>
          <p:cNvPr id="16" name="Прямоугольник 15"/>
          <p:cNvSpPr/>
          <p:nvPr/>
        </p:nvSpPr>
        <p:spPr>
          <a:xfrm>
            <a:off x="4107657" y="458508"/>
            <a:ext cx="3700462" cy="914400"/>
          </a:xfrm>
          <a:prstGeom prst="rect">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latin typeface="Arial" panose="020B0604020202020204" pitchFamily="34" charset="0"/>
                <a:cs typeface="Arial" panose="020B0604020202020204" pitchFamily="34" charset="0"/>
              </a:rPr>
              <a:t>Туынды сөздің мағынасы</a:t>
            </a:r>
            <a:endParaRPr lang="ru-RU" sz="1800" dirty="0">
              <a:latin typeface="Arial" panose="020B0604020202020204" pitchFamily="34" charset="0"/>
              <a:cs typeface="Arial" panose="020B0604020202020204" pitchFamily="34" charset="0"/>
            </a:endParaRPr>
          </a:p>
        </p:txBody>
      </p:sp>
      <p:sp>
        <p:nvSpPr>
          <p:cNvPr id="17" name="Прямоугольник 16"/>
          <p:cNvSpPr/>
          <p:nvPr/>
        </p:nvSpPr>
        <p:spPr>
          <a:xfrm>
            <a:off x="4107657" y="3387445"/>
            <a:ext cx="3700462" cy="914400"/>
          </a:xfrm>
          <a:prstGeom prst="rect">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latin typeface="Arial" panose="020B0604020202020204" pitchFamily="34" charset="0"/>
                <a:cs typeface="Arial" panose="020B0604020202020204" pitchFamily="34" charset="0"/>
              </a:rPr>
              <a:t>Сөздің жасалу тәсілдері</a:t>
            </a:r>
            <a:endParaRPr lang="ru-RU" sz="1800" dirty="0">
              <a:latin typeface="Arial" panose="020B0604020202020204" pitchFamily="34" charset="0"/>
              <a:cs typeface="Arial" panose="020B0604020202020204" pitchFamily="34" charset="0"/>
            </a:endParaRPr>
          </a:p>
        </p:txBody>
      </p:sp>
      <p:sp>
        <p:nvSpPr>
          <p:cNvPr id="18" name="Прямоугольник 17"/>
          <p:cNvSpPr/>
          <p:nvPr/>
        </p:nvSpPr>
        <p:spPr>
          <a:xfrm>
            <a:off x="4107657" y="2015845"/>
            <a:ext cx="3700462" cy="914400"/>
          </a:xfrm>
          <a:prstGeom prst="rect">
            <a:avLst/>
          </a:prstGeom>
          <a:solidFill>
            <a:schemeClr val="accent1">
              <a:lumMod val="40000"/>
              <a:lumOff val="6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latin typeface="Arial" panose="020B0604020202020204" pitchFamily="34" charset="0"/>
                <a:cs typeface="Arial" panose="020B0604020202020204" pitchFamily="34" charset="0"/>
              </a:rPr>
              <a:t>Туынды сөздің </a:t>
            </a:r>
            <a:r>
              <a:rPr lang="kk-KZ" sz="1800" noProof="1" smtClean="0">
                <a:latin typeface="Arial" panose="020B0604020202020204" pitchFamily="34" charset="0"/>
                <a:cs typeface="Arial" panose="020B0604020202020204" pitchFamily="34" charset="0"/>
              </a:rPr>
              <a:t>уәжделуі</a:t>
            </a:r>
            <a:endParaRPr lang="kk-KZ" sz="1800" noProof="1">
              <a:latin typeface="Arial" panose="020B0604020202020204" pitchFamily="34" charset="0"/>
              <a:cs typeface="Arial" panose="020B0604020202020204" pitchFamily="34" charset="0"/>
            </a:endParaRPr>
          </a:p>
        </p:txBody>
      </p:sp>
      <p:cxnSp>
        <p:nvCxnSpPr>
          <p:cNvPr id="22" name="Прямая соединительная линия 21"/>
          <p:cNvCxnSpPr>
            <a:stCxn id="15" idx="3"/>
            <a:endCxn id="16" idx="1"/>
          </p:cNvCxnSpPr>
          <p:nvPr/>
        </p:nvCxnSpPr>
        <p:spPr>
          <a:xfrm flipV="1">
            <a:off x="2050256" y="915708"/>
            <a:ext cx="2057401" cy="1716765"/>
          </a:xfrm>
          <a:prstGeom prst="line">
            <a:avLst/>
          </a:prstGeom>
        </p:spPr>
        <p:style>
          <a:lnRef idx="1">
            <a:schemeClr val="dk1"/>
          </a:lnRef>
          <a:fillRef idx="0">
            <a:schemeClr val="dk1"/>
          </a:fillRef>
          <a:effectRef idx="0">
            <a:schemeClr val="dk1"/>
          </a:effectRef>
          <a:fontRef idx="minor">
            <a:schemeClr val="tx1"/>
          </a:fontRef>
        </p:style>
      </p:cxnSp>
      <p:cxnSp>
        <p:nvCxnSpPr>
          <p:cNvPr id="24" name="Прямая соединительная линия 23"/>
          <p:cNvCxnSpPr>
            <a:stCxn id="15" idx="3"/>
            <a:endCxn id="18" idx="1"/>
          </p:cNvCxnSpPr>
          <p:nvPr/>
        </p:nvCxnSpPr>
        <p:spPr>
          <a:xfrm flipV="1">
            <a:off x="2050256" y="2473045"/>
            <a:ext cx="2057401" cy="159428"/>
          </a:xfrm>
          <a:prstGeom prst="line">
            <a:avLst/>
          </a:prstGeom>
          <a:ln/>
        </p:spPr>
        <p:style>
          <a:lnRef idx="1">
            <a:schemeClr val="dk1"/>
          </a:lnRef>
          <a:fillRef idx="0">
            <a:schemeClr val="dk1"/>
          </a:fillRef>
          <a:effectRef idx="0">
            <a:schemeClr val="dk1"/>
          </a:effectRef>
          <a:fontRef idx="minor">
            <a:schemeClr val="tx1"/>
          </a:fontRef>
        </p:style>
      </p:cxnSp>
      <p:cxnSp>
        <p:nvCxnSpPr>
          <p:cNvPr id="26" name="Прямая соединительная линия 25"/>
          <p:cNvCxnSpPr>
            <a:stCxn id="15" idx="3"/>
            <a:endCxn id="17" idx="1"/>
          </p:cNvCxnSpPr>
          <p:nvPr/>
        </p:nvCxnSpPr>
        <p:spPr>
          <a:xfrm>
            <a:off x="2050256" y="2632473"/>
            <a:ext cx="2057401" cy="1212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58542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8204806" y="84460"/>
            <a:ext cx="892549" cy="847713"/>
          </a:xfrm>
          <a:prstGeom prst="rect">
            <a:avLst/>
          </a:prstGeom>
        </p:spPr>
      </p:pic>
      <p:sp>
        <p:nvSpPr>
          <p:cNvPr id="3" name="Прямоугольник 2"/>
          <p:cNvSpPr/>
          <p:nvPr/>
        </p:nvSpPr>
        <p:spPr>
          <a:xfrm>
            <a:off x="2286000" y="1695100"/>
            <a:ext cx="4572000" cy="299954"/>
          </a:xfrm>
          <a:prstGeom prst="rect">
            <a:avLst/>
          </a:prstGeom>
        </p:spPr>
        <p:txBody>
          <a:bodyPr>
            <a:spAutoFit/>
          </a:bodyPr>
          <a:lstStyle/>
          <a:p>
            <a:r>
              <a:rPr lang="ru-RU" dirty="0" smtClean="0"/>
              <a:t> </a:t>
            </a:r>
            <a:endParaRPr lang="ru-RU" dirty="0"/>
          </a:p>
        </p:txBody>
      </p:sp>
      <p:sp>
        <p:nvSpPr>
          <p:cNvPr id="8" name="Прямоугольник 7"/>
          <p:cNvSpPr/>
          <p:nvPr/>
        </p:nvSpPr>
        <p:spPr>
          <a:xfrm>
            <a:off x="1843088" y="1035844"/>
            <a:ext cx="6029325" cy="914400"/>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solidFill>
                  <a:schemeClr val="accent4">
                    <a:lumMod val="50000"/>
                  </a:schemeClr>
                </a:solidFill>
                <a:latin typeface="Arial" panose="020B0604020202020204" pitchFamily="34" charset="0"/>
                <a:cs typeface="Arial" panose="020B0604020202020204" pitchFamily="34" charset="0"/>
              </a:rPr>
              <a:t>Сөзжасамның тіл білімі салаларымен байланысы</a:t>
            </a:r>
            <a:endParaRPr lang="ru-RU" sz="1800" dirty="0">
              <a:solidFill>
                <a:schemeClr val="accent4">
                  <a:lumMod val="50000"/>
                </a:schemeClr>
              </a:solidFill>
              <a:latin typeface="Arial" panose="020B0604020202020204" pitchFamily="34" charset="0"/>
              <a:cs typeface="Arial" panose="020B0604020202020204" pitchFamily="34" charset="0"/>
            </a:endParaRPr>
          </a:p>
        </p:txBody>
      </p:sp>
      <p:sp>
        <p:nvSpPr>
          <p:cNvPr id="11" name="Прямоугольник 10"/>
          <p:cNvSpPr/>
          <p:nvPr/>
        </p:nvSpPr>
        <p:spPr>
          <a:xfrm>
            <a:off x="500061" y="2793206"/>
            <a:ext cx="1214437" cy="914400"/>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a:solidFill>
                  <a:srgbClr val="FF0000"/>
                </a:solidFill>
                <a:latin typeface="Arial" panose="020B0604020202020204" pitchFamily="34" charset="0"/>
                <a:cs typeface="Arial" panose="020B0604020202020204" pitchFamily="34" charset="0"/>
              </a:rPr>
              <a:t>Ф</a:t>
            </a:r>
            <a:r>
              <a:rPr lang="kk-KZ" sz="1800" dirty="0" smtClean="0">
                <a:solidFill>
                  <a:srgbClr val="FF0000"/>
                </a:solidFill>
                <a:latin typeface="Arial" panose="020B0604020202020204" pitchFamily="34" charset="0"/>
                <a:cs typeface="Arial" panose="020B0604020202020204" pitchFamily="34" charset="0"/>
              </a:rPr>
              <a:t>онетика</a:t>
            </a:r>
            <a:endParaRPr lang="ru-RU" sz="1800" dirty="0">
              <a:solidFill>
                <a:srgbClr val="FF0000"/>
              </a:solidFill>
              <a:latin typeface="Arial" panose="020B0604020202020204" pitchFamily="34" charset="0"/>
              <a:cs typeface="Arial" panose="020B0604020202020204" pitchFamily="34" charset="0"/>
            </a:endParaRPr>
          </a:p>
        </p:txBody>
      </p:sp>
      <p:sp>
        <p:nvSpPr>
          <p:cNvPr id="12" name="Прямоугольник 11"/>
          <p:cNvSpPr/>
          <p:nvPr/>
        </p:nvSpPr>
        <p:spPr>
          <a:xfrm>
            <a:off x="1971675" y="2793206"/>
            <a:ext cx="1685925" cy="914400"/>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solidFill>
                  <a:srgbClr val="FF0000"/>
                </a:solidFill>
                <a:latin typeface="Arial" panose="020B0604020202020204" pitchFamily="34" charset="0"/>
                <a:cs typeface="Arial" panose="020B0604020202020204" pitchFamily="34" charset="0"/>
              </a:rPr>
              <a:t>Лексикология</a:t>
            </a:r>
            <a:endParaRPr lang="ru-RU" sz="1800" dirty="0">
              <a:solidFill>
                <a:srgbClr val="FF0000"/>
              </a:solidFill>
              <a:latin typeface="Arial" panose="020B0604020202020204" pitchFamily="34" charset="0"/>
              <a:cs typeface="Arial" panose="020B0604020202020204" pitchFamily="34" charset="0"/>
            </a:endParaRPr>
          </a:p>
        </p:txBody>
      </p:sp>
      <p:sp>
        <p:nvSpPr>
          <p:cNvPr id="13" name="Прямоугольник 12"/>
          <p:cNvSpPr/>
          <p:nvPr/>
        </p:nvSpPr>
        <p:spPr>
          <a:xfrm>
            <a:off x="3832622" y="2793206"/>
            <a:ext cx="1564480" cy="914400"/>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solidFill>
                  <a:srgbClr val="FF0000"/>
                </a:solidFill>
                <a:latin typeface="Arial" panose="020B0604020202020204" pitchFamily="34" charset="0"/>
                <a:cs typeface="Arial" panose="020B0604020202020204" pitchFamily="34" charset="0"/>
              </a:rPr>
              <a:t>Морфология</a:t>
            </a:r>
            <a:endParaRPr lang="ru-RU" sz="1800" dirty="0">
              <a:solidFill>
                <a:srgbClr val="FF0000"/>
              </a:solidFill>
              <a:latin typeface="Arial" panose="020B0604020202020204" pitchFamily="34" charset="0"/>
              <a:cs typeface="Arial" panose="020B0604020202020204" pitchFamily="34" charset="0"/>
            </a:endParaRPr>
          </a:p>
        </p:txBody>
      </p:sp>
      <p:sp>
        <p:nvSpPr>
          <p:cNvPr id="14" name="Прямоугольник 13"/>
          <p:cNvSpPr/>
          <p:nvPr/>
        </p:nvSpPr>
        <p:spPr>
          <a:xfrm>
            <a:off x="5579267" y="2793206"/>
            <a:ext cx="1435895" cy="914400"/>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solidFill>
                  <a:srgbClr val="FF0000"/>
                </a:solidFill>
                <a:latin typeface="Arial" panose="020B0604020202020204" pitchFamily="34" charset="0"/>
                <a:cs typeface="Arial" panose="020B0604020202020204" pitchFamily="34" charset="0"/>
              </a:rPr>
              <a:t>Синтаксис</a:t>
            </a:r>
            <a:endParaRPr lang="ru-RU" sz="1800" dirty="0">
              <a:solidFill>
                <a:srgbClr val="FF0000"/>
              </a:solidFill>
              <a:latin typeface="Arial" panose="020B0604020202020204" pitchFamily="34" charset="0"/>
              <a:cs typeface="Arial" panose="020B0604020202020204" pitchFamily="34" charset="0"/>
            </a:endParaRPr>
          </a:p>
        </p:txBody>
      </p:sp>
      <p:sp>
        <p:nvSpPr>
          <p:cNvPr id="15" name="Прямоугольник 14"/>
          <p:cNvSpPr/>
          <p:nvPr/>
        </p:nvSpPr>
        <p:spPr>
          <a:xfrm>
            <a:off x="7172324" y="2793206"/>
            <a:ext cx="1478757" cy="914400"/>
          </a:xfrm>
          <a:prstGeom prst="rect">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solidFill>
                  <a:srgbClr val="FF0000"/>
                </a:solidFill>
                <a:latin typeface="Arial" panose="020B0604020202020204" pitchFamily="34" charset="0"/>
                <a:cs typeface="Arial" panose="020B0604020202020204" pitchFamily="34" charset="0"/>
              </a:rPr>
              <a:t>Семантика</a:t>
            </a:r>
            <a:endParaRPr lang="ru-RU" sz="1800" dirty="0">
              <a:solidFill>
                <a:srgbClr val="FF0000"/>
              </a:solidFill>
              <a:latin typeface="Arial" panose="020B0604020202020204" pitchFamily="34" charset="0"/>
              <a:cs typeface="Arial" panose="020B0604020202020204" pitchFamily="34" charset="0"/>
            </a:endParaRPr>
          </a:p>
        </p:txBody>
      </p:sp>
      <p:cxnSp>
        <p:nvCxnSpPr>
          <p:cNvPr id="17" name="Прямая соединительная линия 16"/>
          <p:cNvCxnSpPr>
            <a:stCxn id="3" idx="2"/>
            <a:endCxn id="11" idx="0"/>
          </p:cNvCxnSpPr>
          <p:nvPr/>
        </p:nvCxnSpPr>
        <p:spPr>
          <a:xfrm flipH="1">
            <a:off x="1107280" y="1995054"/>
            <a:ext cx="3464720" cy="7981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a:stCxn id="3" idx="2"/>
            <a:endCxn id="12" idx="0"/>
          </p:cNvCxnSpPr>
          <p:nvPr/>
        </p:nvCxnSpPr>
        <p:spPr>
          <a:xfrm flipH="1">
            <a:off x="2814638" y="1995054"/>
            <a:ext cx="1757362" cy="7981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a:stCxn id="3" idx="2"/>
            <a:endCxn id="13" idx="0"/>
          </p:cNvCxnSpPr>
          <p:nvPr/>
        </p:nvCxnSpPr>
        <p:spPr>
          <a:xfrm>
            <a:off x="4572000" y="1995054"/>
            <a:ext cx="42862" cy="7981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4593431" y="2008368"/>
            <a:ext cx="1725215" cy="7981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p:nvPr/>
        </p:nvCxnSpPr>
        <p:spPr>
          <a:xfrm>
            <a:off x="4591479" y="2001711"/>
            <a:ext cx="3339703" cy="79815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1363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87383" y="951570"/>
            <a:ext cx="5832648" cy="3294366"/>
          </a:xfrm>
        </p:spPr>
        <p:txBody>
          <a:bodyPr/>
          <a:lstStyle/>
          <a:p>
            <a:pPr marL="0" indent="0" algn="just">
              <a:buNone/>
            </a:pPr>
            <a:endParaRPr lang="en-US" sz="2400" dirty="0">
              <a:solidFill>
                <a:srgbClr val="002060"/>
              </a:solidFill>
              <a:latin typeface="Times New Roman" panose="02020603050405020304" pitchFamily="18" charset="0"/>
              <a:cs typeface="Times New Roman" panose="02020603050405020304" pitchFamily="18" charset="0"/>
            </a:endParaRPr>
          </a:p>
          <a:p>
            <a:endParaRPr lang="en-US" dirty="0"/>
          </a:p>
        </p:txBody>
      </p:sp>
      <p:sp>
        <p:nvSpPr>
          <p:cNvPr id="2" name="Овал 1"/>
          <p:cNvSpPr/>
          <p:nvPr/>
        </p:nvSpPr>
        <p:spPr>
          <a:xfrm>
            <a:off x="4207669" y="1996259"/>
            <a:ext cx="1950243" cy="914400"/>
          </a:xfrm>
          <a:prstGeom prst="ellipse">
            <a:avLst/>
          </a:prstGeom>
          <a:solidFill>
            <a:schemeClr val="accent4">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b="1" dirty="0" smtClean="0">
                <a:solidFill>
                  <a:srgbClr val="FF0000"/>
                </a:solidFill>
                <a:latin typeface="Arial" panose="020B0604020202020204" pitchFamily="34" charset="0"/>
                <a:cs typeface="Arial" panose="020B0604020202020204" pitchFamily="34" charset="0"/>
              </a:rPr>
              <a:t>Сөзжасам ұғымдары</a:t>
            </a:r>
            <a:endParaRPr lang="ru-RU" sz="1800" b="1" dirty="0">
              <a:solidFill>
                <a:srgbClr val="FF0000"/>
              </a:solidFill>
              <a:latin typeface="Arial" panose="020B0604020202020204" pitchFamily="34" charset="0"/>
              <a:cs typeface="Arial" panose="020B0604020202020204" pitchFamily="34" charset="0"/>
            </a:endParaRPr>
          </a:p>
        </p:txBody>
      </p:sp>
      <p:sp>
        <p:nvSpPr>
          <p:cNvPr id="4" name="Скругленный прямоугольник 3"/>
          <p:cNvSpPr/>
          <p:nvPr/>
        </p:nvSpPr>
        <p:spPr>
          <a:xfrm>
            <a:off x="965876" y="249435"/>
            <a:ext cx="1770180" cy="914400"/>
          </a:xfrm>
          <a:prstGeom prst="round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latin typeface="Arial" panose="020B0604020202020204" pitchFamily="34" charset="0"/>
                <a:cs typeface="Arial" panose="020B0604020202020204" pitchFamily="34" charset="0"/>
              </a:rPr>
              <a:t>Сөзжасамдық тұлға</a:t>
            </a:r>
            <a:endParaRPr lang="ru-RU" sz="1800" dirty="0">
              <a:latin typeface="Arial" panose="020B0604020202020204" pitchFamily="34" charset="0"/>
              <a:cs typeface="Arial" panose="020B0604020202020204" pitchFamily="34" charset="0"/>
            </a:endParaRPr>
          </a:p>
        </p:txBody>
      </p:sp>
      <p:sp>
        <p:nvSpPr>
          <p:cNvPr id="5" name="Скругленный прямоугольник 4"/>
          <p:cNvSpPr/>
          <p:nvPr/>
        </p:nvSpPr>
        <p:spPr>
          <a:xfrm>
            <a:off x="6950869" y="249435"/>
            <a:ext cx="1885950" cy="914400"/>
          </a:xfrm>
          <a:prstGeom prst="round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latin typeface="Arial" panose="020B0604020202020204" pitchFamily="34" charset="0"/>
                <a:cs typeface="Arial" panose="020B0604020202020204" pitchFamily="34" charset="0"/>
              </a:rPr>
              <a:t>Сөзжасамдық қалып</a:t>
            </a:r>
            <a:endParaRPr lang="ru-RU" sz="1800" dirty="0">
              <a:latin typeface="Arial" panose="020B0604020202020204" pitchFamily="34" charset="0"/>
              <a:cs typeface="Arial" panose="020B0604020202020204" pitchFamily="34" charset="0"/>
            </a:endParaRPr>
          </a:p>
        </p:txBody>
      </p:sp>
      <p:sp>
        <p:nvSpPr>
          <p:cNvPr id="6" name="Скругленный прямоугольник 5"/>
          <p:cNvSpPr/>
          <p:nvPr/>
        </p:nvSpPr>
        <p:spPr>
          <a:xfrm>
            <a:off x="4275962" y="3955348"/>
            <a:ext cx="1813655" cy="914400"/>
          </a:xfrm>
          <a:prstGeom prst="round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latin typeface="Arial" panose="020B0604020202020204" pitchFamily="34" charset="0"/>
                <a:cs typeface="Arial" panose="020B0604020202020204" pitchFamily="34" charset="0"/>
              </a:rPr>
              <a:t>Туынды сөз</a:t>
            </a:r>
            <a:endParaRPr lang="ru-RU" sz="1800" dirty="0">
              <a:latin typeface="Arial" panose="020B0604020202020204" pitchFamily="34" charset="0"/>
              <a:cs typeface="Arial" panose="020B0604020202020204" pitchFamily="34" charset="0"/>
            </a:endParaRPr>
          </a:p>
        </p:txBody>
      </p:sp>
      <p:sp>
        <p:nvSpPr>
          <p:cNvPr id="7" name="Скругленный прямоугольник 6"/>
          <p:cNvSpPr/>
          <p:nvPr/>
        </p:nvSpPr>
        <p:spPr>
          <a:xfrm>
            <a:off x="965876" y="2019141"/>
            <a:ext cx="1770179" cy="914400"/>
          </a:xfrm>
          <a:prstGeom prst="round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latin typeface="Arial" panose="020B0604020202020204" pitchFamily="34" charset="0"/>
                <a:cs typeface="Arial" panose="020B0604020202020204" pitchFamily="34" charset="0"/>
              </a:rPr>
              <a:t>Сөзжасамдық ұя</a:t>
            </a:r>
            <a:endParaRPr lang="ru-RU" sz="1800" dirty="0">
              <a:latin typeface="Arial" panose="020B0604020202020204" pitchFamily="34" charset="0"/>
              <a:cs typeface="Arial" panose="020B0604020202020204" pitchFamily="34" charset="0"/>
            </a:endParaRPr>
          </a:p>
        </p:txBody>
      </p:sp>
      <p:sp>
        <p:nvSpPr>
          <p:cNvPr id="8" name="Скругленный прямоугольник 7"/>
          <p:cNvSpPr/>
          <p:nvPr/>
        </p:nvSpPr>
        <p:spPr>
          <a:xfrm>
            <a:off x="965876" y="3788736"/>
            <a:ext cx="1770179" cy="914400"/>
          </a:xfrm>
          <a:prstGeom prst="round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latin typeface="Arial" panose="020B0604020202020204" pitchFamily="34" charset="0"/>
                <a:cs typeface="Arial" panose="020B0604020202020204" pitchFamily="34" charset="0"/>
              </a:rPr>
              <a:t>Сөзжасамдық тізбек</a:t>
            </a:r>
            <a:endParaRPr lang="ru-RU" sz="1800" dirty="0">
              <a:latin typeface="Arial" panose="020B0604020202020204" pitchFamily="34" charset="0"/>
              <a:cs typeface="Arial" panose="020B0604020202020204" pitchFamily="34" charset="0"/>
            </a:endParaRPr>
          </a:p>
        </p:txBody>
      </p:sp>
      <p:sp>
        <p:nvSpPr>
          <p:cNvPr id="9" name="Скругленный прямоугольник 8"/>
          <p:cNvSpPr/>
          <p:nvPr/>
        </p:nvSpPr>
        <p:spPr>
          <a:xfrm>
            <a:off x="6950869" y="1996259"/>
            <a:ext cx="1885949" cy="914400"/>
          </a:xfrm>
          <a:prstGeom prst="round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latin typeface="Arial" panose="020B0604020202020204" pitchFamily="34" charset="0"/>
                <a:cs typeface="Arial" panose="020B0604020202020204" pitchFamily="34" charset="0"/>
              </a:rPr>
              <a:t>Сөзжасамдық мағына</a:t>
            </a:r>
            <a:endParaRPr lang="ru-RU" sz="1800" dirty="0">
              <a:latin typeface="Arial" panose="020B0604020202020204" pitchFamily="34" charset="0"/>
              <a:cs typeface="Arial" panose="020B0604020202020204" pitchFamily="34" charset="0"/>
            </a:endParaRPr>
          </a:p>
        </p:txBody>
      </p:sp>
      <p:sp>
        <p:nvSpPr>
          <p:cNvPr id="10" name="Скругленный прямоугольник 9"/>
          <p:cNvSpPr/>
          <p:nvPr/>
        </p:nvSpPr>
        <p:spPr>
          <a:xfrm>
            <a:off x="4286822" y="234415"/>
            <a:ext cx="1813655" cy="914400"/>
          </a:xfrm>
          <a:prstGeom prst="round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latin typeface="Arial" panose="020B0604020202020204" pitchFamily="34" charset="0"/>
                <a:cs typeface="Arial" panose="020B0604020202020204" pitchFamily="34" charset="0"/>
              </a:rPr>
              <a:t>Сөзжасамдық жұп</a:t>
            </a:r>
            <a:endParaRPr lang="ru-RU" sz="1800" dirty="0">
              <a:latin typeface="Arial" panose="020B0604020202020204" pitchFamily="34" charset="0"/>
              <a:cs typeface="Arial" panose="020B0604020202020204" pitchFamily="34" charset="0"/>
            </a:endParaRPr>
          </a:p>
        </p:txBody>
      </p:sp>
      <p:sp>
        <p:nvSpPr>
          <p:cNvPr id="11" name="Скругленный прямоугольник 10"/>
          <p:cNvSpPr/>
          <p:nvPr/>
        </p:nvSpPr>
        <p:spPr>
          <a:xfrm>
            <a:off x="7072313" y="3788736"/>
            <a:ext cx="1764506" cy="914400"/>
          </a:xfrm>
          <a:prstGeom prst="roundRect">
            <a:avLst/>
          </a:prstGeom>
          <a:solidFill>
            <a:schemeClr val="accent4"/>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k-KZ" sz="1800" dirty="0" smtClean="0">
                <a:latin typeface="Arial" panose="020B0604020202020204" pitchFamily="34" charset="0"/>
                <a:cs typeface="Arial" panose="020B0604020202020204" pitchFamily="34" charset="0"/>
              </a:rPr>
              <a:t>Сөзжасамдық тәсіл</a:t>
            </a:r>
            <a:endParaRPr lang="ru-RU" sz="1800" dirty="0">
              <a:latin typeface="Arial" panose="020B0604020202020204" pitchFamily="34" charset="0"/>
              <a:cs typeface="Arial" panose="020B0604020202020204" pitchFamily="34" charset="0"/>
            </a:endParaRPr>
          </a:p>
        </p:txBody>
      </p:sp>
      <p:cxnSp>
        <p:nvCxnSpPr>
          <p:cNvPr id="13" name="Прямая соединительная линия 12"/>
          <p:cNvCxnSpPr>
            <a:stCxn id="4" idx="3"/>
            <a:endCxn id="2" idx="1"/>
          </p:cNvCxnSpPr>
          <p:nvPr/>
        </p:nvCxnSpPr>
        <p:spPr>
          <a:xfrm>
            <a:off x="2736056" y="706635"/>
            <a:ext cx="1757219" cy="14235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p:nvPr/>
        </p:nvCxnSpPr>
        <p:spPr>
          <a:xfrm flipV="1">
            <a:off x="2678905" y="2430635"/>
            <a:ext cx="1471614" cy="22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a:stCxn id="8" idx="3"/>
            <a:endCxn id="2" idx="3"/>
          </p:cNvCxnSpPr>
          <p:nvPr/>
        </p:nvCxnSpPr>
        <p:spPr>
          <a:xfrm flipV="1">
            <a:off x="2736055" y="2776748"/>
            <a:ext cx="1757220" cy="1469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Прямая соединительная линия 18"/>
          <p:cNvCxnSpPr>
            <a:stCxn id="10" idx="2"/>
            <a:endCxn id="2" idx="0"/>
          </p:cNvCxnSpPr>
          <p:nvPr/>
        </p:nvCxnSpPr>
        <p:spPr>
          <a:xfrm flipH="1">
            <a:off x="5182791" y="1148815"/>
            <a:ext cx="10859" cy="847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a:stCxn id="5" idx="1"/>
            <a:endCxn id="2" idx="7"/>
          </p:cNvCxnSpPr>
          <p:nvPr/>
        </p:nvCxnSpPr>
        <p:spPr>
          <a:xfrm flipH="1">
            <a:off x="5872306" y="706635"/>
            <a:ext cx="1078563" cy="14235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a:stCxn id="9" idx="1"/>
            <a:endCxn id="2" idx="6"/>
          </p:cNvCxnSpPr>
          <p:nvPr/>
        </p:nvCxnSpPr>
        <p:spPr>
          <a:xfrm flipH="1">
            <a:off x="6157912" y="2453459"/>
            <a:ext cx="7929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Прямая соединительная линия 24"/>
          <p:cNvCxnSpPr>
            <a:endCxn id="2" idx="5"/>
          </p:cNvCxnSpPr>
          <p:nvPr/>
        </p:nvCxnSpPr>
        <p:spPr>
          <a:xfrm flipH="1" flipV="1">
            <a:off x="5872306" y="2776748"/>
            <a:ext cx="1200007" cy="14691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a:stCxn id="6" idx="0"/>
            <a:endCxn id="2" idx="4"/>
          </p:cNvCxnSpPr>
          <p:nvPr/>
        </p:nvCxnSpPr>
        <p:spPr>
          <a:xfrm flipV="1">
            <a:off x="5182790" y="2910659"/>
            <a:ext cx="1" cy="1044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1347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8013615" y="75584"/>
            <a:ext cx="937807" cy="890697"/>
          </a:xfrm>
          <a:prstGeom prst="rect">
            <a:avLst/>
          </a:prstGeom>
        </p:spPr>
      </p:pic>
      <p:sp>
        <p:nvSpPr>
          <p:cNvPr id="7" name="TextBox 6"/>
          <p:cNvSpPr txBox="1"/>
          <p:nvPr/>
        </p:nvSpPr>
        <p:spPr>
          <a:xfrm>
            <a:off x="791184" y="3239544"/>
            <a:ext cx="2023352" cy="369332"/>
          </a:xfrm>
          <a:prstGeom prst="rect">
            <a:avLst/>
          </a:prstGeom>
          <a:noFill/>
        </p:spPr>
        <p:txBody>
          <a:bodyPr wrap="square" rtlCol="0">
            <a:spAutoFit/>
          </a:bodyPr>
          <a:lstStyle/>
          <a:p>
            <a:r>
              <a:rPr lang="kk-KZ" sz="1800" dirty="0" smtClean="0">
                <a:latin typeface="Arial" panose="020B0604020202020204" pitchFamily="34" charset="0"/>
                <a:cs typeface="Arial" panose="020B0604020202020204" pitchFamily="34" charset="0"/>
              </a:rPr>
              <a:t>А.Байтұрсынұлы</a:t>
            </a:r>
            <a:endParaRPr lang="ru-RU" sz="1800" dirty="0">
              <a:latin typeface="Arial" panose="020B0604020202020204" pitchFamily="34" charset="0"/>
              <a:cs typeface="Arial" panose="020B0604020202020204" pitchFamily="34" charset="0"/>
            </a:endParaRPr>
          </a:p>
        </p:txBody>
      </p:sp>
      <p:sp>
        <p:nvSpPr>
          <p:cNvPr id="8" name="TextBox 7"/>
          <p:cNvSpPr txBox="1"/>
          <p:nvPr/>
        </p:nvSpPr>
        <p:spPr>
          <a:xfrm>
            <a:off x="3302610" y="796711"/>
            <a:ext cx="5084323" cy="1477328"/>
          </a:xfrm>
          <a:prstGeom prst="rect">
            <a:avLst/>
          </a:prstGeom>
          <a:solidFill>
            <a:schemeClr val="accent6">
              <a:lumMod val="20000"/>
              <a:lumOff val="80000"/>
            </a:schemeClr>
          </a:solidFill>
        </p:spPr>
        <p:txBody>
          <a:bodyPr wrap="square" rtlCol="0">
            <a:spAutoFit/>
          </a:bodyPr>
          <a:lstStyle/>
          <a:p>
            <a:pPr marL="342900" indent="-342900">
              <a:buAutoNum type="arabicPeriod"/>
            </a:pPr>
            <a:r>
              <a:rPr lang="kk-KZ" sz="1800" dirty="0" smtClean="0">
                <a:solidFill>
                  <a:schemeClr val="accent5">
                    <a:lumMod val="50000"/>
                  </a:schemeClr>
                </a:solidFill>
                <a:latin typeface="Arial" panose="020B0604020202020204" pitchFamily="34" charset="0"/>
                <a:cs typeface="Arial" panose="020B0604020202020204" pitchFamily="34" charset="0"/>
              </a:rPr>
              <a:t>Сөзжасам терминдерінің негізін қалаған.</a:t>
            </a:r>
          </a:p>
          <a:p>
            <a:pPr marL="342900" indent="-342900">
              <a:buAutoNum type="arabicPeriod"/>
            </a:pPr>
            <a:r>
              <a:rPr lang="kk-KZ" sz="1800" dirty="0" smtClean="0">
                <a:solidFill>
                  <a:schemeClr val="accent5">
                    <a:lumMod val="50000"/>
                  </a:schemeClr>
                </a:solidFill>
                <a:latin typeface="Arial" panose="020B0604020202020204" pitchFamily="34" charset="0"/>
                <a:cs typeface="Arial" panose="020B0604020202020204" pitchFamily="34" charset="0"/>
              </a:rPr>
              <a:t>Сөзжасамға қатысты алғашқы метатілді негіздеген.</a:t>
            </a:r>
          </a:p>
          <a:p>
            <a:pPr marL="342900" indent="-342900">
              <a:buAutoNum type="arabicPeriod"/>
            </a:pPr>
            <a:r>
              <a:rPr lang="kk-KZ" sz="1800" dirty="0" smtClean="0">
                <a:solidFill>
                  <a:schemeClr val="accent5">
                    <a:lumMod val="50000"/>
                  </a:schemeClr>
                </a:solidFill>
                <a:latin typeface="Arial" panose="020B0604020202020204" pitchFamily="34" charset="0"/>
                <a:cs typeface="Arial" panose="020B0604020202020204" pitchFamily="34" charset="0"/>
              </a:rPr>
              <a:t>Туынды сөзге анықтама берген.</a:t>
            </a:r>
          </a:p>
          <a:p>
            <a:pPr marL="342900" indent="-342900">
              <a:buAutoNum type="arabicPeriod"/>
            </a:pPr>
            <a:endParaRPr lang="ru-RU" sz="1800" dirty="0">
              <a:solidFill>
                <a:srgbClr val="00B050"/>
              </a:solidFill>
              <a:latin typeface="Arial" panose="020B0604020202020204" pitchFamily="34" charset="0"/>
              <a:cs typeface="Arial" panose="020B0604020202020204" pitchFamily="34" charset="0"/>
            </a:endParaRPr>
          </a:p>
        </p:txBody>
      </p:sp>
      <p:sp>
        <p:nvSpPr>
          <p:cNvPr id="9" name="TextBox 8"/>
          <p:cNvSpPr txBox="1"/>
          <p:nvPr/>
        </p:nvSpPr>
        <p:spPr>
          <a:xfrm>
            <a:off x="3302610" y="2547047"/>
            <a:ext cx="5275493" cy="1754326"/>
          </a:xfrm>
          <a:prstGeom prst="rect">
            <a:avLst/>
          </a:prstGeom>
          <a:solidFill>
            <a:schemeClr val="accent6">
              <a:lumMod val="20000"/>
              <a:lumOff val="80000"/>
            </a:schemeClr>
          </a:solidFill>
        </p:spPr>
        <p:txBody>
          <a:bodyPr wrap="square" rtlCol="0">
            <a:spAutoFit/>
          </a:bodyPr>
          <a:lstStyle/>
          <a:p>
            <a:r>
              <a:rPr lang="kk-KZ" sz="1800" dirty="0">
                <a:solidFill>
                  <a:schemeClr val="accent5">
                    <a:lumMod val="50000"/>
                  </a:schemeClr>
                </a:solidFill>
                <a:latin typeface="Arial" panose="020B0604020202020204" pitchFamily="34" charset="0"/>
                <a:cs typeface="Arial" panose="020B0604020202020204" pitchFamily="34" charset="0"/>
              </a:rPr>
              <a:t>Сөзжасамның негізгі мәселелері – туынды сөз туралы түсінік</a:t>
            </a:r>
            <a:r>
              <a:rPr lang="kk-KZ" sz="1800" dirty="0" smtClean="0">
                <a:solidFill>
                  <a:schemeClr val="accent5">
                    <a:lumMod val="50000"/>
                  </a:schemeClr>
                </a:solidFill>
                <a:latin typeface="Arial" panose="020B0604020202020204" pitchFamily="34" charset="0"/>
                <a:cs typeface="Arial" panose="020B0604020202020204" pitchFamily="34" charset="0"/>
              </a:rPr>
              <a:t>, оның жасалу </a:t>
            </a:r>
            <a:r>
              <a:rPr lang="kk-KZ" sz="1800" dirty="0">
                <a:solidFill>
                  <a:schemeClr val="accent5">
                    <a:lumMod val="50000"/>
                  </a:schemeClr>
                </a:solidFill>
                <a:latin typeface="Arial" panose="020B0604020202020204" pitchFamily="34" charset="0"/>
                <a:cs typeface="Arial" panose="020B0604020202020204" pitchFamily="34" charset="0"/>
              </a:rPr>
              <a:t>жолдары мен тәсілдері, </a:t>
            </a:r>
            <a:r>
              <a:rPr lang="kk-KZ" sz="1800" dirty="0" smtClean="0">
                <a:solidFill>
                  <a:schemeClr val="accent5">
                    <a:lumMod val="50000"/>
                  </a:schemeClr>
                </a:solidFill>
                <a:latin typeface="Arial" panose="020B0604020202020204" pitchFamily="34" charset="0"/>
                <a:cs typeface="Arial" panose="020B0604020202020204" pitchFamily="34" charset="0"/>
              </a:rPr>
              <a:t>қос </a:t>
            </a:r>
            <a:r>
              <a:rPr lang="kk-KZ" sz="1800" dirty="0">
                <a:solidFill>
                  <a:schemeClr val="accent5">
                    <a:lumMod val="50000"/>
                  </a:schemeClr>
                </a:solidFill>
                <a:latin typeface="Arial" panose="020B0604020202020204" pitchFamily="34" charset="0"/>
                <a:cs typeface="Arial" panose="020B0604020202020204" pitchFamily="34" charset="0"/>
              </a:rPr>
              <a:t>сөз, біріккен сөз туралы алғашқы мәліметтер </a:t>
            </a:r>
            <a:r>
              <a:rPr lang="kk-KZ" sz="1800" dirty="0" smtClean="0">
                <a:solidFill>
                  <a:schemeClr val="accent5">
                    <a:lumMod val="50000"/>
                  </a:schemeClr>
                </a:solidFill>
                <a:latin typeface="Arial" panose="020B0604020202020204" pitchFamily="34" charset="0"/>
                <a:cs typeface="Arial" panose="020B0604020202020204" pitchFamily="34" charset="0"/>
              </a:rPr>
              <a:t>А</a:t>
            </a:r>
            <a:r>
              <a:rPr lang="kk-KZ" sz="1800" dirty="0">
                <a:solidFill>
                  <a:schemeClr val="accent5">
                    <a:lumMod val="50000"/>
                  </a:schemeClr>
                </a:solidFill>
                <a:latin typeface="Arial" panose="020B0604020202020204" pitchFamily="34" charset="0"/>
                <a:cs typeface="Arial" panose="020B0604020202020204" pitchFamily="34" charset="0"/>
              </a:rPr>
              <a:t>. Байтұрсыновтың 1914 жылы жарық көрген «Тіл – құрал» </a:t>
            </a:r>
            <a:r>
              <a:rPr lang="kk-KZ" sz="1800" dirty="0" smtClean="0">
                <a:solidFill>
                  <a:schemeClr val="accent5">
                    <a:lumMod val="50000"/>
                  </a:schemeClr>
                </a:solidFill>
                <a:latin typeface="Arial" panose="020B0604020202020204" pitchFamily="34" charset="0"/>
                <a:cs typeface="Arial" panose="020B0604020202020204" pitchFamily="34" charset="0"/>
              </a:rPr>
              <a:t>атты </a:t>
            </a:r>
            <a:r>
              <a:rPr lang="kk-KZ" sz="1800" dirty="0">
                <a:solidFill>
                  <a:schemeClr val="accent5">
                    <a:lumMod val="50000"/>
                  </a:schemeClr>
                </a:solidFill>
                <a:latin typeface="Arial" panose="020B0604020202020204" pitchFamily="34" charset="0"/>
                <a:cs typeface="Arial" panose="020B0604020202020204" pitchFamily="34" charset="0"/>
              </a:rPr>
              <a:t>еңбегінде </a:t>
            </a:r>
            <a:r>
              <a:rPr lang="kk-KZ" sz="1800" dirty="0" smtClean="0">
                <a:solidFill>
                  <a:schemeClr val="accent5">
                    <a:lumMod val="50000"/>
                  </a:schemeClr>
                </a:solidFill>
                <a:latin typeface="Arial" panose="020B0604020202020204" pitchFamily="34" charset="0"/>
                <a:cs typeface="Arial" panose="020B0604020202020204" pitchFamily="34" charset="0"/>
              </a:rPr>
              <a:t>баяндалады.</a:t>
            </a:r>
            <a:endParaRPr lang="ru-RU" sz="1800" dirty="0">
              <a:solidFill>
                <a:schemeClr val="accent5">
                  <a:lumMod val="50000"/>
                </a:schemeClr>
              </a:solidFill>
              <a:latin typeface="Arial" panose="020B0604020202020204" pitchFamily="34" charset="0"/>
              <a:cs typeface="Arial" panose="020B0604020202020204" pitchFamily="34" charset="0"/>
            </a:endParaRPr>
          </a:p>
        </p:txBody>
      </p:sp>
      <p:pic>
        <p:nvPicPr>
          <p:cNvPr id="1026" name="Picture 2" descr="фото ахмета байтурсынова үшін сурет нәтижесі"/>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81" y="15983"/>
            <a:ext cx="3213403" cy="5127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20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816217" y="56128"/>
            <a:ext cx="1033400" cy="981489"/>
          </a:xfrm>
          <a:prstGeom prst="rect">
            <a:avLst/>
          </a:prstGeom>
        </p:spPr>
      </p:pic>
      <p:sp>
        <p:nvSpPr>
          <p:cNvPr id="3" name="AutoShape 2" descr="фото К. Жубанова үшін сурет нәтижесі"/>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dirty="0"/>
          </a:p>
        </p:txBody>
      </p:sp>
      <p:pic>
        <p:nvPicPr>
          <p:cNvPr id="5" name="Рисунок 4"/>
          <p:cNvPicPr>
            <a:picLocks noChangeAspect="1"/>
          </p:cNvPicPr>
          <p:nvPr/>
        </p:nvPicPr>
        <p:blipFill>
          <a:blip r:embed="rId3"/>
          <a:stretch>
            <a:fillRect/>
          </a:stretch>
        </p:blipFill>
        <p:spPr>
          <a:xfrm>
            <a:off x="717197" y="453958"/>
            <a:ext cx="2823671" cy="3807197"/>
          </a:xfrm>
          <a:prstGeom prst="rect">
            <a:avLst/>
          </a:prstGeom>
        </p:spPr>
      </p:pic>
      <p:sp>
        <p:nvSpPr>
          <p:cNvPr id="6" name="TextBox 5"/>
          <p:cNvSpPr txBox="1"/>
          <p:nvPr/>
        </p:nvSpPr>
        <p:spPr>
          <a:xfrm>
            <a:off x="3910518" y="278860"/>
            <a:ext cx="4001311" cy="4524315"/>
          </a:xfrm>
          <a:prstGeom prst="rect">
            <a:avLst/>
          </a:prstGeom>
          <a:solidFill>
            <a:schemeClr val="accent4">
              <a:lumMod val="60000"/>
              <a:lumOff val="40000"/>
            </a:schemeClr>
          </a:solidFill>
        </p:spPr>
        <p:txBody>
          <a:bodyPr wrap="square" rtlCol="0">
            <a:spAutoFit/>
          </a:bodyPr>
          <a:lstStyle/>
          <a:p>
            <a:r>
              <a:rPr lang="ru-RU" sz="1800" dirty="0" smtClean="0">
                <a:solidFill>
                  <a:srgbClr val="0070C0"/>
                </a:solidFill>
                <a:latin typeface="Arial" panose="020B0604020202020204" pitchFamily="34" charset="0"/>
                <a:cs typeface="Arial" panose="020B0604020202020204" pitchFamily="34" charset="0"/>
              </a:rPr>
              <a:t>«Заметки о вспомогательных и сложных глаголах</a:t>
            </a:r>
            <a:r>
              <a:rPr lang="kk-KZ" sz="1800" dirty="0" smtClean="0">
                <a:solidFill>
                  <a:srgbClr val="0070C0"/>
                </a:solidFill>
                <a:latin typeface="Arial" panose="020B0604020202020204" pitchFamily="34" charset="0"/>
                <a:cs typeface="Arial" panose="020B0604020202020204" pitchFamily="34" charset="0"/>
              </a:rPr>
              <a:t>», </a:t>
            </a:r>
            <a:r>
              <a:rPr lang="kk-KZ" sz="1800" dirty="0">
                <a:solidFill>
                  <a:srgbClr val="0070C0"/>
                </a:solidFill>
                <a:latin typeface="Arial" panose="020B0604020202020204" pitchFamily="34" charset="0"/>
                <a:cs typeface="Arial" panose="020B0604020202020204" pitchFamily="34" charset="0"/>
              </a:rPr>
              <a:t>«Шылаулар, қос сөздер, біріккен сөздер» атты мақалаларында сөзжасам тәсілдеріне </a:t>
            </a:r>
            <a:r>
              <a:rPr lang="kk-KZ" sz="1800" dirty="0" smtClean="0">
                <a:solidFill>
                  <a:srgbClr val="0070C0"/>
                </a:solidFill>
                <a:latin typeface="Arial" panose="020B0604020202020204" pitchFamily="34" charset="0"/>
                <a:cs typeface="Arial" panose="020B0604020202020204" pitchFamily="34" charset="0"/>
              </a:rPr>
              <a:t>талдау </a:t>
            </a:r>
            <a:r>
              <a:rPr lang="kk-KZ" sz="1800" dirty="0">
                <a:solidFill>
                  <a:srgbClr val="0070C0"/>
                </a:solidFill>
                <a:latin typeface="Arial" panose="020B0604020202020204" pitchFamily="34" charset="0"/>
                <a:cs typeface="Arial" panose="020B0604020202020204" pitchFamily="34" charset="0"/>
              </a:rPr>
              <a:t>жасайды. Сөз тұлға, түп мүше, түбір, туынды негіз, кіріккен сөз, қосарлы сөз, қосымша т.б. терімсөздерді ғылыми негіздейді. </a:t>
            </a:r>
            <a:r>
              <a:rPr lang="kk-KZ" sz="1800" dirty="0" smtClean="0">
                <a:solidFill>
                  <a:srgbClr val="0070C0"/>
                </a:solidFill>
                <a:latin typeface="Arial" panose="020B0604020202020204" pitchFamily="34" charset="0"/>
                <a:cs typeface="Arial" panose="020B0604020202020204" pitchFamily="34" charset="0"/>
              </a:rPr>
              <a:t>Сөздің </a:t>
            </a:r>
            <a:r>
              <a:rPr lang="kk-KZ" sz="1800" dirty="0">
                <a:solidFill>
                  <a:srgbClr val="0070C0"/>
                </a:solidFill>
                <a:latin typeface="Arial" panose="020B0604020202020204" pitchFamily="34" charset="0"/>
                <a:cs typeface="Arial" panose="020B0604020202020204" pitchFamily="34" charset="0"/>
              </a:rPr>
              <a:t>сыртқы тұлғасы мен ішкі мағынасына терең мән беріп, сыртқы тұлғаның өзгеруі ішкі мағынаның өзгеруіне әкелетінін байыпты түсіндіреді. Сөзтұлғаны сөздің сыртқы көрінісі деп алып, оны түп мүше мен жамау мүшеге жіктейді </a:t>
            </a:r>
            <a:endParaRPr lang="ru-RU" sz="1800" dirty="0">
              <a:solidFill>
                <a:srgbClr val="0070C0"/>
              </a:solidFill>
              <a:latin typeface="Arial" panose="020B0604020202020204" pitchFamily="34" charset="0"/>
              <a:cs typeface="Arial" panose="020B0604020202020204" pitchFamily="34" charset="0"/>
            </a:endParaRPr>
          </a:p>
        </p:txBody>
      </p:sp>
      <p:sp>
        <p:nvSpPr>
          <p:cNvPr id="7" name="TextBox 6"/>
          <p:cNvSpPr txBox="1"/>
          <p:nvPr/>
        </p:nvSpPr>
        <p:spPr>
          <a:xfrm>
            <a:off x="717197" y="4533089"/>
            <a:ext cx="3063620" cy="369332"/>
          </a:xfrm>
          <a:prstGeom prst="rect">
            <a:avLst/>
          </a:prstGeom>
          <a:noFill/>
        </p:spPr>
        <p:txBody>
          <a:bodyPr wrap="square" rtlCol="0">
            <a:spAutoFit/>
          </a:bodyPr>
          <a:lstStyle/>
          <a:p>
            <a:r>
              <a:rPr lang="kk-KZ" sz="1800" dirty="0" smtClean="0">
                <a:latin typeface="Arial" panose="020B0604020202020204" pitchFamily="34" charset="0"/>
                <a:cs typeface="Arial" panose="020B0604020202020204" pitchFamily="34" charset="0"/>
              </a:rPr>
              <a:t>Қ.Қ. Жұбанов </a:t>
            </a:r>
            <a:endParaRPr lang="ru-RU"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49238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7971858" y="56129"/>
            <a:ext cx="1088025" cy="1033370"/>
          </a:xfrm>
          <a:prstGeom prst="rect">
            <a:avLst/>
          </a:prstGeom>
        </p:spPr>
      </p:pic>
      <p:pic>
        <p:nvPicPr>
          <p:cNvPr id="3" name="Рисунок 2"/>
          <p:cNvPicPr>
            <a:picLocks noChangeAspect="1"/>
          </p:cNvPicPr>
          <p:nvPr/>
        </p:nvPicPr>
        <p:blipFill>
          <a:blip r:embed="rId3"/>
          <a:stretch>
            <a:fillRect/>
          </a:stretch>
        </p:blipFill>
        <p:spPr>
          <a:xfrm>
            <a:off x="428017" y="505838"/>
            <a:ext cx="2756169" cy="3677056"/>
          </a:xfrm>
          <a:prstGeom prst="rect">
            <a:avLst/>
          </a:prstGeom>
        </p:spPr>
      </p:pic>
      <p:sp>
        <p:nvSpPr>
          <p:cNvPr id="4" name="TextBox 3"/>
          <p:cNvSpPr txBox="1"/>
          <p:nvPr/>
        </p:nvSpPr>
        <p:spPr>
          <a:xfrm>
            <a:off x="428017" y="4390417"/>
            <a:ext cx="2833992" cy="369332"/>
          </a:xfrm>
          <a:prstGeom prst="rect">
            <a:avLst/>
          </a:prstGeom>
          <a:noFill/>
        </p:spPr>
        <p:txBody>
          <a:bodyPr wrap="square" rtlCol="0">
            <a:spAutoFit/>
          </a:bodyPr>
          <a:lstStyle/>
          <a:p>
            <a:r>
              <a:rPr lang="kk-KZ" sz="1800" dirty="0" smtClean="0">
                <a:latin typeface="Arial" panose="020B0604020202020204" pitchFamily="34" charset="0"/>
                <a:cs typeface="Arial" panose="020B0604020202020204" pitchFamily="34" charset="0"/>
              </a:rPr>
              <a:t>Н.Т. Сауранбаев</a:t>
            </a:r>
            <a:endParaRPr lang="ru-RU" sz="1800" dirty="0">
              <a:latin typeface="Arial" panose="020B0604020202020204" pitchFamily="34" charset="0"/>
              <a:cs typeface="Arial" panose="020B0604020202020204" pitchFamily="34" charset="0"/>
            </a:endParaRPr>
          </a:p>
        </p:txBody>
      </p:sp>
      <p:sp>
        <p:nvSpPr>
          <p:cNvPr id="6" name="TextBox 5"/>
          <p:cNvSpPr txBox="1"/>
          <p:nvPr/>
        </p:nvSpPr>
        <p:spPr>
          <a:xfrm>
            <a:off x="3352800" y="252919"/>
            <a:ext cx="4319081" cy="4524315"/>
          </a:xfrm>
          <a:prstGeom prst="rect">
            <a:avLst/>
          </a:prstGeom>
          <a:solidFill>
            <a:schemeClr val="accent6">
              <a:lumMod val="40000"/>
              <a:lumOff val="60000"/>
            </a:schemeClr>
          </a:solidFill>
        </p:spPr>
        <p:txBody>
          <a:bodyPr wrap="square" rtlCol="0">
            <a:spAutoFit/>
          </a:bodyPr>
          <a:lstStyle/>
          <a:p>
            <a:r>
              <a:rPr lang="kk-KZ" sz="1800" dirty="0" smtClean="0">
                <a:solidFill>
                  <a:srgbClr val="FF0000"/>
                </a:solidFill>
                <a:latin typeface="Arial" panose="020B0604020202020204" pitchFamily="34" charset="0"/>
                <a:cs typeface="Arial" panose="020B0604020202020204" pitchFamily="34" charset="0"/>
              </a:rPr>
              <a:t>Етістікті </a:t>
            </a:r>
            <a:r>
              <a:rPr lang="kk-KZ" sz="1800" dirty="0">
                <a:solidFill>
                  <a:srgbClr val="FF0000"/>
                </a:solidFill>
                <a:latin typeface="Arial" panose="020B0604020202020204" pitchFamily="34" charset="0"/>
                <a:cs typeface="Arial" panose="020B0604020202020204" pitchFamily="34" charset="0"/>
              </a:rPr>
              <a:t>зерттеу барысында, </a:t>
            </a:r>
            <a:r>
              <a:rPr lang="kk-KZ" sz="1800" dirty="0" smtClean="0">
                <a:solidFill>
                  <a:srgbClr val="FF0000"/>
                </a:solidFill>
                <a:latin typeface="Arial" panose="020B0604020202020204" pitchFamily="34" charset="0"/>
                <a:cs typeface="Arial" panose="020B0604020202020204" pitchFamily="34" charset="0"/>
              </a:rPr>
              <a:t>ғалым </a:t>
            </a:r>
            <a:r>
              <a:rPr lang="kk-KZ" sz="1800" dirty="0">
                <a:solidFill>
                  <a:srgbClr val="FF0000"/>
                </a:solidFill>
                <a:latin typeface="Arial" panose="020B0604020202020204" pitchFamily="34" charset="0"/>
                <a:cs typeface="Arial" panose="020B0604020202020204" pitchFamily="34" charset="0"/>
              </a:rPr>
              <a:t>мағыналық дамуына, </a:t>
            </a:r>
            <a:r>
              <a:rPr lang="kk-KZ" sz="1800" dirty="0" err="1">
                <a:solidFill>
                  <a:srgbClr val="FF0000"/>
                </a:solidFill>
                <a:latin typeface="Arial" panose="020B0604020202020204" pitchFamily="34" charset="0"/>
                <a:cs typeface="Arial" panose="020B0604020202020204" pitchFamily="34" charset="0"/>
              </a:rPr>
              <a:t>субстантивтену</a:t>
            </a:r>
            <a:r>
              <a:rPr lang="kk-KZ" sz="1800" dirty="0">
                <a:solidFill>
                  <a:srgbClr val="FF0000"/>
                </a:solidFill>
                <a:latin typeface="Arial" panose="020B0604020202020204" pitchFamily="34" charset="0"/>
                <a:cs typeface="Arial" panose="020B0604020202020204" pitchFamily="34" charset="0"/>
              </a:rPr>
              <a:t> үлгілеріне мән береді. Етістік тудырушы жұрнақтардың мағынасын нәтижелік   деп жіктейді. Мұның </a:t>
            </a:r>
            <a:r>
              <a:rPr lang="kk-KZ" sz="1800" dirty="0" smtClean="0">
                <a:solidFill>
                  <a:srgbClr val="FF0000"/>
                </a:solidFill>
                <a:latin typeface="Arial" panose="020B0604020202020204" pitchFamily="34" charset="0"/>
                <a:cs typeface="Arial" panose="020B0604020202020204" pitchFamily="34" charset="0"/>
              </a:rPr>
              <a:t>өзі, сөз тудырушы </a:t>
            </a:r>
            <a:r>
              <a:rPr lang="kk-KZ" sz="1800" dirty="0">
                <a:solidFill>
                  <a:srgbClr val="FF0000"/>
                </a:solidFill>
                <a:latin typeface="Arial" panose="020B0604020202020204" pitchFamily="34" charset="0"/>
                <a:cs typeface="Arial" panose="020B0604020202020204" pitchFamily="34" charset="0"/>
              </a:rPr>
              <a:t>сыңардың семалық қырларын анықтау </a:t>
            </a:r>
            <a:r>
              <a:rPr lang="kk-KZ" sz="1800" dirty="0" smtClean="0">
                <a:solidFill>
                  <a:srgbClr val="FF0000"/>
                </a:solidFill>
                <a:latin typeface="Arial" panose="020B0604020202020204" pitchFamily="34" charset="0"/>
                <a:cs typeface="Arial" panose="020B0604020202020204" pitchFamily="34" charset="0"/>
              </a:rPr>
              <a:t>болады. «Қазақ </a:t>
            </a:r>
            <a:r>
              <a:rPr lang="kk-KZ" sz="1800" dirty="0">
                <a:solidFill>
                  <a:srgbClr val="FF0000"/>
                </a:solidFill>
                <a:latin typeface="Arial" panose="020B0604020202020204" pitchFamily="34" charset="0"/>
                <a:cs typeface="Arial" panose="020B0604020202020204" pitchFamily="34" charset="0"/>
              </a:rPr>
              <a:t>тілінің лексикасының кейбір мәселелері» атты мақаласында сөз дамуының сапалық заңы ретінде семантиканың </a:t>
            </a:r>
            <a:r>
              <a:rPr lang="kk-KZ" sz="1800" dirty="0" smtClean="0">
                <a:solidFill>
                  <a:srgbClr val="FF0000"/>
                </a:solidFill>
                <a:latin typeface="Arial" panose="020B0604020202020204" pitchFamily="34" charset="0"/>
                <a:cs typeface="Arial" panose="020B0604020202020204" pitchFamily="34" charset="0"/>
              </a:rPr>
              <a:t>рөлін </a:t>
            </a:r>
            <a:r>
              <a:rPr lang="kk-KZ" sz="1800" dirty="0">
                <a:solidFill>
                  <a:srgbClr val="FF0000"/>
                </a:solidFill>
                <a:latin typeface="Arial" panose="020B0604020202020204" pitchFamily="34" charset="0"/>
                <a:cs typeface="Arial" panose="020B0604020202020204" pitchFamily="34" charset="0"/>
              </a:rPr>
              <a:t>бағалап, семантика </a:t>
            </a:r>
            <a:r>
              <a:rPr lang="kk-KZ" sz="1800" dirty="0" smtClean="0">
                <a:solidFill>
                  <a:srgbClr val="FF0000"/>
                </a:solidFill>
                <a:latin typeface="Arial" panose="020B0604020202020204" pitchFamily="34" charset="0"/>
                <a:cs typeface="Arial" panose="020B0604020202020204" pitchFamily="34" charset="0"/>
              </a:rPr>
              <a:t>заңдарын анықтайды. Семантикалық заңдардың </a:t>
            </a:r>
            <a:r>
              <a:rPr lang="kk-KZ" sz="1800" dirty="0">
                <a:solidFill>
                  <a:srgbClr val="FF0000"/>
                </a:solidFill>
                <a:latin typeface="Arial" panose="020B0604020202020204" pitchFamily="34" charset="0"/>
                <a:cs typeface="Arial" panose="020B0604020202020204" pitchFamily="34" charset="0"/>
              </a:rPr>
              <a:t>бәрі тек сөзжасамдық негізде </a:t>
            </a:r>
            <a:r>
              <a:rPr lang="kk-KZ" sz="1800" dirty="0" smtClean="0">
                <a:solidFill>
                  <a:srgbClr val="FF0000"/>
                </a:solidFill>
                <a:latin typeface="Arial" panose="020B0604020202020204" pitchFamily="34" charset="0"/>
                <a:cs typeface="Arial" panose="020B0604020202020204" pitchFamily="34" charset="0"/>
              </a:rPr>
              <a:t>орындалады, сондықтан лексика </a:t>
            </a:r>
            <a:r>
              <a:rPr lang="kk-KZ" sz="1800" dirty="0">
                <a:solidFill>
                  <a:srgbClr val="FF0000"/>
                </a:solidFill>
                <a:latin typeface="Arial" panose="020B0604020202020204" pitchFamily="34" charset="0"/>
                <a:cs typeface="Arial" panose="020B0604020202020204" pitchFamily="34" charset="0"/>
              </a:rPr>
              <a:t>– сөзжасамның нәтижесі </a:t>
            </a:r>
            <a:r>
              <a:rPr lang="kk-KZ" sz="1800" dirty="0" smtClean="0">
                <a:solidFill>
                  <a:srgbClr val="FF0000"/>
                </a:solidFill>
                <a:latin typeface="Arial" panose="020B0604020202020204" pitchFamily="34" charset="0"/>
                <a:cs typeface="Arial" panose="020B0604020202020204" pitchFamily="34" charset="0"/>
              </a:rPr>
              <a:t>ретінде танылады.</a:t>
            </a:r>
            <a:endParaRPr lang="ru-RU" sz="18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86421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8010769" y="101525"/>
            <a:ext cx="1053884" cy="1000944"/>
          </a:xfrm>
          <a:prstGeom prst="rect">
            <a:avLst/>
          </a:prstGeom>
        </p:spPr>
      </p:pic>
      <p:pic>
        <p:nvPicPr>
          <p:cNvPr id="3" name="Рисунок 2"/>
          <p:cNvPicPr>
            <a:picLocks noChangeAspect="1"/>
          </p:cNvPicPr>
          <p:nvPr/>
        </p:nvPicPr>
        <p:blipFill>
          <a:blip r:embed="rId3"/>
          <a:stretch>
            <a:fillRect/>
          </a:stretch>
        </p:blipFill>
        <p:spPr>
          <a:xfrm>
            <a:off x="531778" y="291830"/>
            <a:ext cx="3177703" cy="3897549"/>
          </a:xfrm>
          <a:prstGeom prst="rect">
            <a:avLst/>
          </a:prstGeom>
        </p:spPr>
      </p:pic>
      <p:sp>
        <p:nvSpPr>
          <p:cNvPr id="4" name="Прямоугольник 3"/>
          <p:cNvSpPr/>
          <p:nvPr/>
        </p:nvSpPr>
        <p:spPr>
          <a:xfrm>
            <a:off x="4370960" y="601997"/>
            <a:ext cx="3450078" cy="3416320"/>
          </a:xfrm>
          <a:prstGeom prst="rect">
            <a:avLst/>
          </a:prstGeom>
          <a:solidFill>
            <a:schemeClr val="accent1">
              <a:lumMod val="75000"/>
            </a:schemeClr>
          </a:solidFill>
        </p:spPr>
        <p:txBody>
          <a:bodyPr wrap="square">
            <a:spAutoFit/>
          </a:bodyPr>
          <a:lstStyle/>
          <a:p>
            <a:r>
              <a:rPr lang="ru-RU" sz="1800" dirty="0">
                <a:solidFill>
                  <a:srgbClr val="FFFF00"/>
                </a:solidFill>
                <a:latin typeface="Arial" panose="020B0604020202020204" pitchFamily="34" charset="0"/>
                <a:cs typeface="Arial" panose="020B0604020202020204" pitchFamily="34" charset="0"/>
              </a:rPr>
              <a:t>«Вопросы диалектологии и истории казахского языка» </a:t>
            </a:r>
            <a:r>
              <a:rPr lang="kk-KZ" sz="1800" dirty="0" smtClean="0">
                <a:solidFill>
                  <a:srgbClr val="FFFF00"/>
                </a:solidFill>
                <a:latin typeface="Arial" panose="020B0604020202020204" pitchFamily="34" charset="0"/>
                <a:cs typeface="Arial" panose="020B0604020202020204" pitchFamily="34" charset="0"/>
              </a:rPr>
              <a:t>деп аталатын еңбегінде сөзжасам мәселелері арнайы зерттелмегенімен, диалектіде кездесетін сөз тудырушы жұрнақтар екшеленеді. Батыс және оңтүстік диалекттерде сөз тіркесінің, оның ішіндегі идиомалық және фразалық тіркестердің, сөз жасаудағы ерекшеліктерін айқындайды</a:t>
            </a:r>
            <a:r>
              <a:rPr lang="ru-RU" sz="1800" dirty="0" smtClean="0">
                <a:solidFill>
                  <a:srgbClr val="FFFF00"/>
                </a:solidFill>
                <a:latin typeface="Arial" panose="020B0604020202020204" pitchFamily="34" charset="0"/>
                <a:cs typeface="Arial" panose="020B0604020202020204" pitchFamily="34" charset="0"/>
              </a:rPr>
              <a:t>. </a:t>
            </a:r>
            <a:endParaRPr lang="ru-RU" sz="1800" dirty="0">
              <a:solidFill>
                <a:srgbClr val="FFFF00"/>
              </a:solidFill>
              <a:latin typeface="Arial" panose="020B0604020202020204" pitchFamily="34" charset="0"/>
              <a:cs typeface="Arial" panose="020B0604020202020204" pitchFamily="34" charset="0"/>
            </a:endParaRPr>
          </a:p>
        </p:txBody>
      </p:sp>
      <p:sp>
        <p:nvSpPr>
          <p:cNvPr id="5" name="TextBox 4"/>
          <p:cNvSpPr txBox="1"/>
          <p:nvPr/>
        </p:nvSpPr>
        <p:spPr>
          <a:xfrm>
            <a:off x="739302" y="4295316"/>
            <a:ext cx="2970179" cy="369332"/>
          </a:xfrm>
          <a:prstGeom prst="rect">
            <a:avLst/>
          </a:prstGeom>
          <a:noFill/>
        </p:spPr>
        <p:txBody>
          <a:bodyPr wrap="square" rtlCol="0">
            <a:spAutoFit/>
          </a:bodyPr>
          <a:lstStyle/>
          <a:p>
            <a:r>
              <a:rPr lang="kk-KZ" sz="1800" dirty="0" smtClean="0">
                <a:latin typeface="Arial" panose="020B0604020202020204" pitchFamily="34" charset="0"/>
                <a:cs typeface="Arial" panose="020B0604020202020204" pitchFamily="34" charset="0"/>
              </a:rPr>
              <a:t>С.А. Аманжолов</a:t>
            </a:r>
            <a:endParaRPr lang="ru-RU"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897775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365</TotalTime>
  <Words>624</Words>
  <Application>Microsoft Office PowerPoint</Application>
  <PresentationFormat>Экран (16:9)</PresentationFormat>
  <Paragraphs>79</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Anar Salkinbay</dc:creator>
  <cp:lastModifiedBy>Lenovo</cp:lastModifiedBy>
  <cp:revision>34</cp:revision>
  <dcterms:created xsi:type="dcterms:W3CDTF">2020-02-03T07:17:47Z</dcterms:created>
  <dcterms:modified xsi:type="dcterms:W3CDTF">2021-10-12T04:52:06Z</dcterms:modified>
</cp:coreProperties>
</file>